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51"/>
  </p:notesMasterIdLst>
  <p:sldIdLst>
    <p:sldId id="325" r:id="rId3"/>
    <p:sldId id="256" r:id="rId4"/>
    <p:sldId id="326" r:id="rId5"/>
    <p:sldId id="327" r:id="rId6"/>
    <p:sldId id="295" r:id="rId7"/>
    <p:sldId id="264" r:id="rId8"/>
    <p:sldId id="296" r:id="rId9"/>
    <p:sldId id="265" r:id="rId10"/>
    <p:sldId id="266" r:id="rId11"/>
    <p:sldId id="297" r:id="rId12"/>
    <p:sldId id="267" r:id="rId13"/>
    <p:sldId id="268" r:id="rId14"/>
    <p:sldId id="270" r:id="rId15"/>
    <p:sldId id="298" r:id="rId16"/>
    <p:sldId id="271" r:id="rId17"/>
    <p:sldId id="299" r:id="rId18"/>
    <p:sldId id="328" r:id="rId19"/>
    <p:sldId id="272" r:id="rId20"/>
    <p:sldId id="273" r:id="rId21"/>
    <p:sldId id="306" r:id="rId22"/>
    <p:sldId id="336" r:id="rId23"/>
    <p:sldId id="335" r:id="rId24"/>
    <p:sldId id="274" r:id="rId25"/>
    <p:sldId id="329" r:id="rId26"/>
    <p:sldId id="276" r:id="rId27"/>
    <p:sldId id="277" r:id="rId28"/>
    <p:sldId id="302" r:id="rId29"/>
    <p:sldId id="303" r:id="rId30"/>
    <p:sldId id="279" r:id="rId31"/>
    <p:sldId id="305" r:id="rId32"/>
    <p:sldId id="310" r:id="rId33"/>
    <p:sldId id="307" r:id="rId34"/>
    <p:sldId id="308" r:id="rId35"/>
    <p:sldId id="330" r:id="rId36"/>
    <p:sldId id="309" r:id="rId37"/>
    <p:sldId id="314" r:id="rId38"/>
    <p:sldId id="331" r:id="rId39"/>
    <p:sldId id="316" r:id="rId40"/>
    <p:sldId id="313" r:id="rId41"/>
    <p:sldId id="332" r:id="rId42"/>
    <p:sldId id="318" r:id="rId43"/>
    <p:sldId id="319" r:id="rId44"/>
    <p:sldId id="320" r:id="rId45"/>
    <p:sldId id="337" r:id="rId46"/>
    <p:sldId id="312" r:id="rId47"/>
    <p:sldId id="311" r:id="rId48"/>
    <p:sldId id="333" r:id="rId49"/>
    <p:sldId id="334" r:id="rId5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0" d="100"/>
          <a:sy n="80"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03DF72-CBBE-4735-B077-130C2DBA1B3C}" type="datetimeFigureOut">
              <a:rPr lang="ar-IQ" smtClean="0"/>
              <a:t>06/07/1445</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4C5E07E-B30E-418E-BC91-710C7013EF60}" type="slidenum">
              <a:rPr lang="ar-IQ" smtClean="0"/>
              <a:t>‹#›</a:t>
            </a:fld>
            <a:endParaRPr lang="ar-IQ"/>
          </a:p>
        </p:txBody>
      </p:sp>
    </p:spTree>
    <p:extLst>
      <p:ext uri="{BB962C8B-B14F-4D97-AF65-F5344CB8AC3E}">
        <p14:creationId xmlns:p14="http://schemas.microsoft.com/office/powerpoint/2010/main" val="32076051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4C5E07E-B30E-418E-BC91-710C7013EF60}" type="slidenum">
              <a:rPr lang="ar-IQ" smtClean="0"/>
              <a:t>9</a:t>
            </a:fld>
            <a:endParaRPr lang="ar-IQ"/>
          </a:p>
        </p:txBody>
      </p:sp>
    </p:spTree>
    <p:extLst>
      <p:ext uri="{BB962C8B-B14F-4D97-AF65-F5344CB8AC3E}">
        <p14:creationId xmlns:p14="http://schemas.microsoft.com/office/powerpoint/2010/main" val="17298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4C5E07E-B30E-418E-BC91-710C7013EF60}" type="slidenum">
              <a:rPr lang="ar-IQ" smtClean="0"/>
              <a:t>28</a:t>
            </a:fld>
            <a:endParaRPr lang="ar-IQ"/>
          </a:p>
        </p:txBody>
      </p:sp>
    </p:spTree>
    <p:extLst>
      <p:ext uri="{BB962C8B-B14F-4D97-AF65-F5344CB8AC3E}">
        <p14:creationId xmlns:p14="http://schemas.microsoft.com/office/powerpoint/2010/main" val="143886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4C5E07E-B30E-418E-BC91-710C7013EF60}" type="slidenum">
              <a:rPr lang="ar-IQ" smtClean="0"/>
              <a:t>29</a:t>
            </a:fld>
            <a:endParaRPr lang="ar-IQ"/>
          </a:p>
        </p:txBody>
      </p:sp>
    </p:spTree>
    <p:extLst>
      <p:ext uri="{BB962C8B-B14F-4D97-AF65-F5344CB8AC3E}">
        <p14:creationId xmlns:p14="http://schemas.microsoft.com/office/powerpoint/2010/main" val="143886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4C5E07E-B30E-418E-BC91-710C7013EF60}" type="slidenum">
              <a:rPr lang="ar-IQ" smtClean="0"/>
              <a:t>33</a:t>
            </a:fld>
            <a:endParaRPr lang="ar-IQ"/>
          </a:p>
        </p:txBody>
      </p:sp>
    </p:spTree>
    <p:extLst>
      <p:ext uri="{BB962C8B-B14F-4D97-AF65-F5344CB8AC3E}">
        <p14:creationId xmlns:p14="http://schemas.microsoft.com/office/powerpoint/2010/main" val="2230965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D4C5E07E-B30E-418E-BC91-710C7013EF60}" type="slidenum">
              <a:rPr lang="ar-IQ" smtClean="0"/>
              <a:t>39</a:t>
            </a:fld>
            <a:endParaRPr lang="ar-IQ"/>
          </a:p>
        </p:txBody>
      </p:sp>
    </p:spTree>
    <p:extLst>
      <p:ext uri="{BB962C8B-B14F-4D97-AF65-F5344CB8AC3E}">
        <p14:creationId xmlns:p14="http://schemas.microsoft.com/office/powerpoint/2010/main" val="90262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53C749-E1B9-4084-BDD8-51EBF45AAC87}" type="datetimeFigureOut">
              <a:rPr lang="ar-IQ" smtClean="0"/>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B9001E-3B7D-4A90-9428-CBF6823CADAD}" type="slidenum">
              <a:rPr lang="ar-IQ" smtClean="0"/>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3C749-E1B9-4084-BDD8-51EBF45AAC87}" type="datetimeFigureOut">
              <a:rPr lang="ar-IQ" smtClean="0"/>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3C749-E1B9-4084-BDD8-51EBF45AAC87}" type="datetimeFigureOut">
              <a:rPr lang="ar-IQ" smtClean="0"/>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578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2783857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1096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72335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7C2C7A7-FCFF-404C-839E-3BBC150FB39A}" type="slidenum">
              <a:rPr lang="ar-IQ" smtClean="0"/>
              <a:pPr/>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1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2142449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198602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C2C7A7-FCFF-404C-839E-3BBC150FB39A}" type="slidenum">
              <a:rPr lang="ar-IQ" smtClean="0"/>
              <a:pPr/>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96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3C749-E1B9-4084-BDD8-51EBF45AAC87}" type="datetimeFigureOut">
              <a:rPr lang="ar-IQ" smtClean="0"/>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3170765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257793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0F0F6-E436-4EF1-9C77-196608474365}" type="datetimeFigureOut">
              <a:rPr lang="ar-IQ" smtClean="0"/>
              <a:pPr/>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7C2C7A7-FCFF-404C-839E-3BBC150FB39A}" type="slidenum">
              <a:rPr lang="ar-IQ" smtClean="0"/>
              <a:pPr/>
              <a:t>‹#›</a:t>
            </a:fld>
            <a:endParaRPr lang="ar-IQ"/>
          </a:p>
        </p:txBody>
      </p:sp>
    </p:spTree>
    <p:extLst>
      <p:ext uri="{BB962C8B-B14F-4D97-AF65-F5344CB8AC3E}">
        <p14:creationId xmlns:p14="http://schemas.microsoft.com/office/powerpoint/2010/main" val="394890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53C749-E1B9-4084-BDD8-51EBF45AAC87}" type="datetimeFigureOut">
              <a:rPr lang="ar-IQ" smtClean="0"/>
              <a:t>06/07/1445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69B9001E-3B7D-4A90-9428-CBF6823CADAD}" type="slidenum">
              <a:rPr lang="ar-IQ" smtClean="0"/>
              <a:t>‹#›</a:t>
            </a:fld>
            <a:endParaRPr lang="ar-IQ"/>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3C749-E1B9-4084-BDD8-51EBF45AAC87}" type="datetimeFigureOut">
              <a:rPr lang="ar-IQ" smtClean="0"/>
              <a:t>06/07/1445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3C749-E1B9-4084-BDD8-51EBF45AAC87}" type="datetimeFigureOut">
              <a:rPr lang="ar-IQ" smtClean="0"/>
              <a:t>06/07/1445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69B9001E-3B7D-4A90-9428-CBF6823CADAD}" type="slidenum">
              <a:rPr lang="ar-IQ" smtClean="0"/>
              <a:t>‹#›</a:t>
            </a:fld>
            <a:endParaRPr lang="ar-IQ"/>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53C749-E1B9-4084-BDD8-51EBF45AAC87}" type="datetimeFigureOut">
              <a:rPr lang="ar-IQ" smtClean="0"/>
              <a:t>06/07/1445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3C749-E1B9-4084-BDD8-51EBF45AAC87}" type="datetimeFigureOut">
              <a:rPr lang="ar-IQ" smtClean="0"/>
              <a:t>06/07/1445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3C749-E1B9-4084-BDD8-51EBF45AAC87}" type="datetimeFigureOut">
              <a:rPr lang="ar-IQ" smtClean="0"/>
              <a:t>06/07/1445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B9001E-3B7D-4A90-9428-CBF6823CADAD}" type="slidenum">
              <a:rPr lang="ar-IQ" smtClean="0"/>
              <a:t>‹#›</a:t>
            </a:fld>
            <a:endParaRPr lang="ar-IQ"/>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3C749-E1B9-4084-BDD8-51EBF45AAC87}" type="datetimeFigureOut">
              <a:rPr lang="ar-IQ" smtClean="0"/>
              <a:t>06/07/1445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69B9001E-3B7D-4A90-9428-CBF6823CADAD}"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A53C749-E1B9-4084-BDD8-51EBF45AAC87}" type="datetimeFigureOut">
              <a:rPr lang="ar-IQ" smtClean="0"/>
              <a:t>06/07/1445</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9B9001E-3B7D-4A90-9428-CBF6823CADAD}"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E0F0F6-E436-4EF1-9C77-196608474365}" type="datetimeFigureOut">
              <a:rPr lang="ar-IQ" smtClean="0"/>
              <a:pPr/>
              <a:t>06/07/1445</a:t>
            </a:fld>
            <a:endParaRPr lang="ar-IQ"/>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IQ"/>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7C2C7A7-FCFF-404C-839E-3BBC150FB39A}" type="slidenum">
              <a:rPr lang="ar-IQ" smtClean="0"/>
              <a:pPr/>
              <a:t>‹#›</a:t>
            </a:fld>
            <a:endParaRPr lang="ar-IQ"/>
          </a:p>
        </p:txBody>
      </p:sp>
    </p:spTree>
    <p:extLst>
      <p:ext uri="{BB962C8B-B14F-4D97-AF65-F5344CB8AC3E}">
        <p14:creationId xmlns:p14="http://schemas.microsoft.com/office/powerpoint/2010/main" val="2577522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0968"/>
            <a:ext cx="8229600" cy="2664296"/>
          </a:xfrm>
        </p:spPr>
        <p:txBody>
          <a:bodyPr>
            <a:noAutofit/>
          </a:bodyPr>
          <a:lstStyle/>
          <a:p>
            <a:r>
              <a:rPr lang="en-US" sz="2800" b="1" dirty="0">
                <a:solidFill>
                  <a:srgbClr val="002060"/>
                </a:solidFill>
                <a:latin typeface="Garamond" pitchFamily="18" charset="0"/>
              </a:rPr>
              <a:t>University of Basrah</a:t>
            </a:r>
            <a:br>
              <a:rPr lang="en-US" sz="2800" b="1" dirty="0">
                <a:solidFill>
                  <a:srgbClr val="002060"/>
                </a:solidFill>
                <a:latin typeface="Garamond" pitchFamily="18" charset="0"/>
              </a:rPr>
            </a:br>
            <a:r>
              <a:rPr lang="en-US" sz="2800" b="1" dirty="0">
                <a:solidFill>
                  <a:srgbClr val="002060"/>
                </a:solidFill>
                <a:latin typeface="Garamond" pitchFamily="18" charset="0"/>
              </a:rPr>
              <a:t>College of Medicine/ Department of Human Anatomy</a:t>
            </a:r>
            <a:br>
              <a:rPr lang="en-US" sz="2800" b="1" dirty="0">
                <a:solidFill>
                  <a:srgbClr val="002060"/>
                </a:solidFill>
                <a:latin typeface="Garamond" pitchFamily="18" charset="0"/>
              </a:rPr>
            </a:br>
            <a:r>
              <a:rPr lang="en-US" sz="2800" b="1" dirty="0">
                <a:solidFill>
                  <a:srgbClr val="002060"/>
                </a:solidFill>
                <a:latin typeface="Garamond" pitchFamily="18" charset="0"/>
              </a:rPr>
              <a:t>First Class</a:t>
            </a:r>
            <a:br>
              <a:rPr lang="en-US" sz="2800" b="1" dirty="0">
                <a:solidFill>
                  <a:srgbClr val="002060"/>
                </a:solidFill>
                <a:latin typeface="Garamond" pitchFamily="18" charset="0"/>
              </a:rPr>
            </a:br>
            <a:r>
              <a:rPr lang="en-US" sz="2800" b="1" dirty="0">
                <a:solidFill>
                  <a:srgbClr val="002060"/>
                </a:solidFill>
                <a:latin typeface="Garamond" pitchFamily="18" charset="0"/>
              </a:rPr>
              <a:t>Medical Biology</a:t>
            </a:r>
            <a:br>
              <a:rPr lang="en-US" sz="2800" b="1" dirty="0">
                <a:solidFill>
                  <a:srgbClr val="002060"/>
                </a:solidFill>
                <a:latin typeface="Garamond" pitchFamily="18" charset="0"/>
              </a:rPr>
            </a:br>
            <a:br>
              <a:rPr lang="en-US" sz="2800" b="1" dirty="0">
                <a:solidFill>
                  <a:srgbClr val="002060"/>
                </a:solidFill>
                <a:latin typeface="Garamond" pitchFamily="18" charset="0"/>
              </a:rPr>
            </a:br>
            <a:br>
              <a:rPr lang="en-US" sz="2800" b="1" dirty="0">
                <a:solidFill>
                  <a:srgbClr val="002060"/>
                </a:solidFill>
                <a:latin typeface="Garamond" pitchFamily="18" charset="0"/>
              </a:rPr>
            </a:br>
            <a:endParaRPr lang="ar-IQ" sz="2800" b="1" dirty="0">
              <a:solidFill>
                <a:srgbClr val="002060"/>
              </a:solidFill>
              <a:latin typeface="Garamond" pitchFamily="18" charset="0"/>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734690"/>
            <a:ext cx="187220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48692"/>
            <a:ext cx="1500187"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79" y="908720"/>
            <a:ext cx="1311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14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5424264"/>
          </a:xfrm>
        </p:spPr>
        <p:txBody>
          <a:bodyPr>
            <a:normAutofit/>
          </a:bodyPr>
          <a:lstStyle/>
          <a:p>
            <a:pPr marL="0" lvl="0" indent="0" algn="l">
              <a:buClr>
                <a:srgbClr val="93A299"/>
              </a:buClr>
              <a:buNone/>
            </a:pPr>
            <a:r>
              <a:rPr lang="en-US" sz="2800" b="1" dirty="0">
                <a:solidFill>
                  <a:srgbClr val="002060"/>
                </a:solidFill>
                <a:latin typeface="Garamond" pitchFamily="18" charset="0"/>
                <a:ea typeface="Times New Roman"/>
              </a:rPr>
              <a:t>Does not require energy from cells (metabolic energy)</a:t>
            </a:r>
          </a:p>
          <a:p>
            <a:pPr marL="0" lvl="0" indent="0" algn="l">
              <a:lnSpc>
                <a:spcPct val="115000"/>
              </a:lnSpc>
              <a:spcAft>
                <a:spcPts val="1000"/>
              </a:spcAft>
              <a:buClr>
                <a:srgbClr val="93A299"/>
              </a:buClr>
              <a:buNone/>
            </a:pPr>
            <a:endParaRPr lang="ar-IQ" sz="2800" b="1" dirty="0">
              <a:solidFill>
                <a:srgbClr val="002060"/>
              </a:solidFill>
              <a:latin typeface="Garamond" pitchFamily="18" charset="0"/>
              <a:ea typeface="Times New Roman"/>
              <a:cs typeface="Arial"/>
            </a:endParaRPr>
          </a:p>
          <a:p>
            <a:pPr marL="0" lvl="0" indent="0" algn="l">
              <a:lnSpc>
                <a:spcPct val="115000"/>
              </a:lnSpc>
              <a:spcAft>
                <a:spcPts val="1000"/>
              </a:spcAft>
              <a:buClr>
                <a:srgbClr val="93A299"/>
              </a:buClr>
              <a:buNone/>
            </a:pPr>
            <a:r>
              <a:rPr lang="en-US" sz="2800" b="1" dirty="0">
                <a:solidFill>
                  <a:srgbClr val="002060"/>
                </a:solidFill>
                <a:latin typeface="Garamond" pitchFamily="18" charset="0"/>
                <a:ea typeface="Times New Roman"/>
                <a:cs typeface="Arial"/>
              </a:rPr>
              <a:t>The energy used in the process of diffusion is supplied by the particles themselves for example the rate of diffusion increase with increase in temperature.  </a:t>
            </a:r>
            <a:endParaRPr lang="en-US" sz="2800" b="1" dirty="0">
              <a:solidFill>
                <a:srgbClr val="002060"/>
              </a:solidFill>
              <a:latin typeface="Garamond" pitchFamily="18" charset="0"/>
              <a:ea typeface="Calibri"/>
              <a:cs typeface="Arial"/>
            </a:endParaRPr>
          </a:p>
        </p:txBody>
      </p:sp>
    </p:spTree>
    <p:extLst>
      <p:ext uri="{BB962C8B-B14F-4D97-AF65-F5344CB8AC3E}">
        <p14:creationId xmlns:p14="http://schemas.microsoft.com/office/powerpoint/2010/main" val="29695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lgn="l">
              <a:lnSpc>
                <a:spcPct val="115000"/>
              </a:lnSpc>
              <a:spcAft>
                <a:spcPts val="1000"/>
              </a:spcAft>
              <a:buNone/>
            </a:pPr>
            <a:endParaRPr lang="en-US" sz="2800" b="1" dirty="0">
              <a:latin typeface="Times New Roman"/>
              <a:ea typeface="Calibri"/>
              <a:cs typeface="Arial"/>
            </a:endParaRPr>
          </a:p>
          <a:p>
            <a:pPr marL="0" indent="0" algn="l">
              <a:lnSpc>
                <a:spcPct val="115000"/>
              </a:lnSpc>
              <a:spcAft>
                <a:spcPts val="1000"/>
              </a:spcAft>
              <a:buNone/>
            </a:pPr>
            <a:r>
              <a:rPr lang="en-US" sz="2800" b="1" dirty="0">
                <a:solidFill>
                  <a:srgbClr val="002060"/>
                </a:solidFill>
                <a:latin typeface="Garamond" pitchFamily="18" charset="0"/>
                <a:ea typeface="Calibri"/>
                <a:cs typeface="Arial"/>
              </a:rPr>
              <a:t>Particles that move through the Plasma Membrane through Diffusion </a:t>
            </a:r>
          </a:p>
          <a:p>
            <a:pPr marL="0" indent="0" algn="l">
              <a:lnSpc>
                <a:spcPct val="115000"/>
              </a:lnSpc>
              <a:spcAft>
                <a:spcPts val="1000"/>
              </a:spcAft>
              <a:buNone/>
            </a:pPr>
            <a:r>
              <a:rPr lang="en-US" sz="2800" b="1" dirty="0">
                <a:solidFill>
                  <a:srgbClr val="002060"/>
                </a:solidFill>
                <a:latin typeface="Garamond" pitchFamily="18" charset="0"/>
                <a:ea typeface="Calibri"/>
                <a:cs typeface="Arial"/>
              </a:rPr>
              <a:t>Substances soluble in fat: fatty acid, glycerol some vitamins (A ,D ,E ,K)</a:t>
            </a:r>
            <a:r>
              <a:rPr lang="en-US" sz="2800" b="1" dirty="0">
                <a:solidFill>
                  <a:srgbClr val="002060"/>
                </a:solidFill>
                <a:latin typeface="Garamond" pitchFamily="18" charset="0"/>
                <a:ea typeface="Times New Roman"/>
                <a:cs typeface="Arial"/>
              </a:rPr>
              <a:t> </a:t>
            </a:r>
            <a:endParaRPr lang="en-US" sz="2800" b="1" dirty="0">
              <a:solidFill>
                <a:srgbClr val="002060"/>
              </a:solidFill>
              <a:latin typeface="Garamond" pitchFamily="18" charset="0"/>
              <a:ea typeface="Calibri"/>
              <a:cs typeface="Arial"/>
            </a:endParaRPr>
          </a:p>
          <a:p>
            <a:pPr marL="0" indent="0" algn="l">
              <a:buNone/>
            </a:pPr>
            <a:r>
              <a:rPr lang="en-US" sz="2800" b="1" dirty="0">
                <a:solidFill>
                  <a:srgbClr val="002060"/>
                </a:solidFill>
                <a:latin typeface="Garamond" pitchFamily="18" charset="0"/>
                <a:ea typeface="Calibri"/>
              </a:rPr>
              <a:t>Neutral particles :water , oxygen, carbon dioxide</a:t>
            </a:r>
            <a:endParaRPr lang="ar-IQ" sz="2800" b="1" dirty="0">
              <a:solidFill>
                <a:srgbClr val="002060"/>
              </a:solidFill>
              <a:latin typeface="Garamond" pitchFamily="18" charset="0"/>
            </a:endParaRPr>
          </a:p>
        </p:txBody>
      </p:sp>
    </p:spTree>
    <p:extLst>
      <p:ext uri="{BB962C8B-B14F-4D97-AF65-F5344CB8AC3E}">
        <p14:creationId xmlns:p14="http://schemas.microsoft.com/office/powerpoint/2010/main" val="103758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590465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04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fontScale="85000" lnSpcReduction="20000"/>
          </a:bodyPr>
          <a:lstStyle/>
          <a:p>
            <a:pPr marL="0" indent="0" algn="l">
              <a:buNone/>
            </a:pPr>
            <a:r>
              <a:rPr lang="en-US" sz="3300" b="1" dirty="0">
                <a:solidFill>
                  <a:srgbClr val="002060"/>
                </a:solidFill>
                <a:latin typeface="Garamond" pitchFamily="18" charset="0"/>
                <a:ea typeface="Calibri"/>
              </a:rPr>
              <a:t>Factors that affect the RATE of diffusion</a:t>
            </a:r>
          </a:p>
          <a:p>
            <a:pPr marL="0" indent="0" algn="l">
              <a:buNone/>
            </a:pPr>
            <a:endParaRPr lang="en-US" sz="3300" b="1" dirty="0">
              <a:solidFill>
                <a:srgbClr val="002060"/>
              </a:solidFill>
              <a:latin typeface="Garamond" pitchFamily="18" charset="0"/>
              <a:ea typeface="Calibri"/>
            </a:endParaRPr>
          </a:p>
          <a:p>
            <a:pPr marL="0" indent="0" algn="l">
              <a:buNone/>
            </a:pPr>
            <a:r>
              <a:rPr lang="en-US" sz="3300" b="1" dirty="0">
                <a:solidFill>
                  <a:srgbClr val="002060"/>
                </a:solidFill>
                <a:latin typeface="Garamond" pitchFamily="18" charset="0"/>
                <a:ea typeface="Calibri"/>
              </a:rPr>
              <a:t>1-Difference in concentration between the inside and outside of the cell </a:t>
            </a:r>
          </a:p>
          <a:p>
            <a:pPr marL="514350" indent="-514350" algn="l">
              <a:buAutoNum type="arabicPeriod"/>
            </a:pPr>
            <a:endParaRPr lang="en-US" sz="3300" b="1" dirty="0">
              <a:solidFill>
                <a:srgbClr val="002060"/>
              </a:solidFill>
              <a:latin typeface="Garamond" pitchFamily="18" charset="0"/>
              <a:ea typeface="Calibri"/>
            </a:endParaRPr>
          </a:p>
          <a:p>
            <a:pPr marL="0" indent="0" algn="l">
              <a:buNone/>
            </a:pPr>
            <a:r>
              <a:rPr lang="en-US" sz="3300" b="1" dirty="0">
                <a:solidFill>
                  <a:srgbClr val="002060"/>
                </a:solidFill>
                <a:latin typeface="Garamond" pitchFamily="18" charset="0"/>
                <a:ea typeface="Calibri"/>
              </a:rPr>
              <a:t>2. The size of the chemical substance. </a:t>
            </a:r>
          </a:p>
          <a:p>
            <a:pPr marL="0" indent="0" algn="l">
              <a:buNone/>
            </a:pPr>
            <a:endParaRPr lang="en-US" sz="3300" b="1" dirty="0">
              <a:solidFill>
                <a:srgbClr val="002060"/>
              </a:solidFill>
              <a:latin typeface="Garamond" pitchFamily="18" charset="0"/>
              <a:ea typeface="Calibri"/>
            </a:endParaRPr>
          </a:p>
          <a:p>
            <a:pPr marL="0" indent="0" algn="l">
              <a:buNone/>
            </a:pPr>
            <a:r>
              <a:rPr lang="en-US" sz="3300" b="1" dirty="0">
                <a:solidFill>
                  <a:srgbClr val="002060"/>
                </a:solidFill>
                <a:latin typeface="Garamond" pitchFamily="18" charset="0"/>
                <a:ea typeface="Calibri"/>
              </a:rPr>
              <a:t>3. Temperature  </a:t>
            </a:r>
          </a:p>
          <a:p>
            <a:pPr marL="0" indent="0" algn="l">
              <a:buNone/>
            </a:pPr>
            <a:endParaRPr lang="en-US" sz="3300" b="1" dirty="0">
              <a:solidFill>
                <a:srgbClr val="002060"/>
              </a:solidFill>
              <a:latin typeface="Garamond" pitchFamily="18" charset="0"/>
              <a:ea typeface="Calibri"/>
            </a:endParaRPr>
          </a:p>
          <a:p>
            <a:pPr marL="0" indent="0" algn="l">
              <a:buNone/>
            </a:pPr>
            <a:r>
              <a:rPr lang="en-US" sz="3300" b="1" dirty="0">
                <a:solidFill>
                  <a:srgbClr val="002060"/>
                </a:solidFill>
                <a:latin typeface="Garamond" pitchFamily="18" charset="0"/>
                <a:ea typeface="Calibri"/>
              </a:rPr>
              <a:t>Higher temps = molecules move faster.</a:t>
            </a:r>
          </a:p>
          <a:p>
            <a:pPr marL="0" indent="0" algn="l">
              <a:buNone/>
            </a:pPr>
            <a:endParaRPr lang="en-US" sz="3300" b="1" dirty="0">
              <a:solidFill>
                <a:srgbClr val="002060"/>
              </a:solidFill>
              <a:latin typeface="Garamond" pitchFamily="18" charset="0"/>
              <a:ea typeface="Calibri"/>
            </a:endParaRPr>
          </a:p>
          <a:p>
            <a:pPr marL="0" indent="0" algn="l">
              <a:buNone/>
            </a:pPr>
            <a:endParaRPr lang="en-US" sz="3300" b="1" dirty="0">
              <a:solidFill>
                <a:srgbClr val="002060"/>
              </a:solidFill>
              <a:latin typeface="Garamond" pitchFamily="18" charset="0"/>
              <a:ea typeface="Calibri"/>
            </a:endParaRPr>
          </a:p>
          <a:p>
            <a:pPr marL="0" indent="0" algn="l">
              <a:buNone/>
            </a:pPr>
            <a:endParaRPr lang="en-US" sz="3200" dirty="0">
              <a:latin typeface="Times New Roman"/>
              <a:ea typeface="Calibri"/>
            </a:endParaRPr>
          </a:p>
          <a:p>
            <a:pPr marL="0" indent="0" algn="l">
              <a:buNone/>
            </a:pPr>
            <a:r>
              <a:rPr lang="en-US" sz="3200" dirty="0">
                <a:latin typeface="Times New Roman"/>
                <a:ea typeface="Calibri"/>
              </a:rPr>
              <a:t> </a:t>
            </a:r>
          </a:p>
        </p:txBody>
      </p:sp>
    </p:spTree>
    <p:extLst>
      <p:ext uri="{BB962C8B-B14F-4D97-AF65-F5344CB8AC3E}">
        <p14:creationId xmlns:p14="http://schemas.microsoft.com/office/powerpoint/2010/main" val="420486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36712"/>
            <a:ext cx="8229600" cy="5640288"/>
          </a:xfrm>
        </p:spPr>
        <p:txBody>
          <a:bodyPr/>
          <a:lstStyle/>
          <a:p>
            <a:pPr marL="0" lvl="0" indent="0" algn="l">
              <a:buClr>
                <a:srgbClr val="93A299"/>
              </a:buClr>
              <a:buNone/>
            </a:pPr>
            <a:endParaRPr lang="en-US" sz="2500" dirty="0">
              <a:solidFill>
                <a:srgbClr val="292934"/>
              </a:solidFill>
              <a:latin typeface="Times New Roman"/>
              <a:ea typeface="Calibri"/>
            </a:endParaRPr>
          </a:p>
          <a:p>
            <a:pPr marL="0" lvl="0" indent="0" algn="l">
              <a:buClr>
                <a:srgbClr val="93A299"/>
              </a:buClr>
              <a:buNone/>
            </a:pPr>
            <a:endParaRPr lang="en-US" sz="2500" dirty="0">
              <a:solidFill>
                <a:srgbClr val="292934"/>
              </a:solidFill>
              <a:latin typeface="Times New Roman"/>
              <a:ea typeface="Calibri"/>
            </a:endParaRPr>
          </a:p>
          <a:p>
            <a:pPr marL="0" lvl="0" indent="0" algn="l">
              <a:buClr>
                <a:srgbClr val="93A299"/>
              </a:buClr>
              <a:buNone/>
            </a:pPr>
            <a:r>
              <a:rPr lang="en-US" sz="2800" b="1" dirty="0">
                <a:solidFill>
                  <a:srgbClr val="002060"/>
                </a:solidFill>
                <a:latin typeface="Garamond" pitchFamily="18" charset="0"/>
                <a:ea typeface="Calibri"/>
              </a:rPr>
              <a:t>4. Whether the chemical substance is water-soluble or lipid soluble. </a:t>
            </a:r>
          </a:p>
          <a:p>
            <a:pPr marL="0" lvl="0" indent="0" algn="l">
              <a:buClr>
                <a:srgbClr val="93A299"/>
              </a:buClr>
              <a:buNone/>
            </a:pPr>
            <a:endParaRPr lang="en-US" sz="2800" b="1" dirty="0">
              <a:solidFill>
                <a:srgbClr val="002060"/>
              </a:solidFill>
              <a:latin typeface="Garamond" pitchFamily="18" charset="0"/>
              <a:ea typeface="Calibri"/>
            </a:endParaRPr>
          </a:p>
          <a:p>
            <a:pPr marL="0" lvl="0" indent="0" algn="l">
              <a:buClr>
                <a:srgbClr val="93A299"/>
              </a:buClr>
              <a:buNone/>
            </a:pPr>
            <a:endParaRPr lang="en-US" sz="2800" b="1" dirty="0">
              <a:solidFill>
                <a:srgbClr val="002060"/>
              </a:solidFill>
              <a:latin typeface="Garamond" pitchFamily="18" charset="0"/>
              <a:ea typeface="Calibri"/>
            </a:endParaRPr>
          </a:p>
          <a:p>
            <a:pPr marL="0" lvl="0" indent="0" algn="l">
              <a:buClr>
                <a:srgbClr val="93A299"/>
              </a:buClr>
              <a:buNone/>
            </a:pPr>
            <a:r>
              <a:rPr lang="en-US" sz="2800" b="1" dirty="0">
                <a:solidFill>
                  <a:srgbClr val="002060"/>
                </a:solidFill>
                <a:latin typeface="Garamond" pitchFamily="18" charset="0"/>
                <a:ea typeface="Calibri"/>
              </a:rPr>
              <a:t>The lipid soluble goes through faster because the cell membrane is phospholipids and can easily diffuse through a fatty membrane.</a:t>
            </a:r>
          </a:p>
          <a:p>
            <a:pPr marL="0" lvl="0" indent="0" algn="l">
              <a:buClr>
                <a:srgbClr val="93A299"/>
              </a:buClr>
              <a:buNone/>
            </a:pPr>
            <a:endParaRPr lang="ar-IQ" sz="2500" b="1" dirty="0">
              <a:solidFill>
                <a:srgbClr val="002060"/>
              </a:solidFill>
              <a:latin typeface="Garamond" pitchFamily="18" charset="0"/>
            </a:endParaRPr>
          </a:p>
        </p:txBody>
      </p:sp>
    </p:spTree>
    <p:extLst>
      <p:ext uri="{BB962C8B-B14F-4D97-AF65-F5344CB8AC3E}">
        <p14:creationId xmlns:p14="http://schemas.microsoft.com/office/powerpoint/2010/main" val="11415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a:bodyPr>
          <a:lstStyle/>
          <a:p>
            <a:pPr marL="0" indent="0" algn="l">
              <a:buNone/>
            </a:pPr>
            <a:r>
              <a:rPr lang="en-US" sz="2800" b="1" dirty="0">
                <a:solidFill>
                  <a:srgbClr val="C00000"/>
                </a:solidFill>
                <a:latin typeface="Garamond" pitchFamily="18" charset="0"/>
                <a:ea typeface="Calibri"/>
              </a:rPr>
              <a:t>B-</a:t>
            </a:r>
            <a:r>
              <a:rPr lang="en-US" sz="2800" b="1" dirty="0">
                <a:solidFill>
                  <a:srgbClr val="002060"/>
                </a:solidFill>
                <a:latin typeface="Garamond" pitchFamily="18" charset="0"/>
                <a:ea typeface="Calibri"/>
              </a:rPr>
              <a:t> </a:t>
            </a:r>
            <a:r>
              <a:rPr lang="en-US" sz="2800" b="1" dirty="0">
                <a:solidFill>
                  <a:srgbClr val="C00000"/>
                </a:solidFill>
                <a:latin typeface="Garamond" pitchFamily="18" charset="0"/>
                <a:ea typeface="Calibri"/>
              </a:rPr>
              <a:t>Facilitated diffusion </a:t>
            </a:r>
          </a:p>
          <a:p>
            <a:pPr marL="0" indent="0" algn="l">
              <a:buNone/>
            </a:pPr>
            <a:r>
              <a:rPr lang="en-US" sz="2800" b="1" dirty="0">
                <a:solidFill>
                  <a:srgbClr val="002060"/>
                </a:solidFill>
                <a:latin typeface="Garamond" pitchFamily="18" charset="0"/>
                <a:ea typeface="Calibri"/>
              </a:rPr>
              <a:t>Is the movement of molecules across the cell membrane via special transport proteins that are embedded within the cellular membrane.</a:t>
            </a:r>
          </a:p>
          <a:p>
            <a:pPr marL="0" indent="0" algn="l">
              <a:buNone/>
            </a:pPr>
            <a:endParaRPr lang="en-US" sz="2800" b="1" dirty="0">
              <a:solidFill>
                <a:srgbClr val="002060"/>
              </a:solidFill>
              <a:latin typeface="Garamond" pitchFamily="18" charset="0"/>
              <a:ea typeface="Calibri"/>
            </a:endParaRPr>
          </a:p>
          <a:p>
            <a:pPr marL="0" indent="0" algn="l">
              <a:buNone/>
            </a:pPr>
            <a:r>
              <a:rPr lang="en-US" sz="2800" b="1" dirty="0">
                <a:solidFill>
                  <a:srgbClr val="002060"/>
                </a:solidFill>
                <a:latin typeface="Garamond" pitchFamily="18" charset="0"/>
                <a:ea typeface="Calibri"/>
              </a:rPr>
              <a:t>It differs from passive diffusion in that molecules </a:t>
            </a:r>
            <a:r>
              <a:rPr lang="en-US" sz="2800" b="1" u="sng" dirty="0">
                <a:solidFill>
                  <a:srgbClr val="002060"/>
                </a:solidFill>
                <a:latin typeface="Garamond" pitchFamily="18" charset="0"/>
                <a:ea typeface="Calibri"/>
              </a:rPr>
              <a:t>do not </a:t>
            </a:r>
            <a:r>
              <a:rPr lang="en-US" sz="2800" b="1" dirty="0">
                <a:solidFill>
                  <a:srgbClr val="002060"/>
                </a:solidFill>
                <a:latin typeface="Garamond" pitchFamily="18" charset="0"/>
                <a:ea typeface="Calibri"/>
              </a:rPr>
              <a:t>dissolve in phospholipids bilayer but their passage is transport by the proteins. </a:t>
            </a:r>
            <a:r>
              <a:rPr lang="en-US" sz="2800" dirty="0">
                <a:latin typeface="Times New Roman"/>
                <a:ea typeface="Calibri"/>
              </a:rPr>
              <a:t>  </a:t>
            </a:r>
            <a:endParaRPr lang="ar-IQ" sz="2800" dirty="0"/>
          </a:p>
        </p:txBody>
      </p:sp>
    </p:spTree>
    <p:extLst>
      <p:ext uri="{BB962C8B-B14F-4D97-AF65-F5344CB8AC3E}">
        <p14:creationId xmlns:p14="http://schemas.microsoft.com/office/powerpoint/2010/main" val="279385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579296" cy="5856312"/>
          </a:xfrm>
        </p:spPr>
        <p:txBody>
          <a:bodyPr>
            <a:normAutofit/>
          </a:bodyPr>
          <a:lstStyle/>
          <a:p>
            <a:pPr marL="0" lvl="0" indent="0" algn="l">
              <a:buClr>
                <a:srgbClr val="93A299"/>
              </a:buClr>
              <a:buNone/>
            </a:pPr>
            <a:endParaRPr lang="ar-IQ" sz="3200" dirty="0">
              <a:latin typeface="Times New Roman"/>
              <a:ea typeface="Calibri"/>
            </a:endParaRPr>
          </a:p>
          <a:p>
            <a:pPr marL="0" lvl="0" indent="0" algn="l">
              <a:buClr>
                <a:srgbClr val="93A299"/>
              </a:buClr>
              <a:buNone/>
            </a:pPr>
            <a:endParaRPr lang="ar-IQ" sz="3200" dirty="0">
              <a:latin typeface="Times New Roman"/>
              <a:ea typeface="Calibri"/>
            </a:endParaRPr>
          </a:p>
          <a:p>
            <a:pPr marL="0" lvl="0" indent="0" algn="l">
              <a:buClr>
                <a:srgbClr val="93A299"/>
              </a:buClr>
              <a:buNone/>
            </a:pPr>
            <a:r>
              <a:rPr lang="en-US" sz="2800" b="1" dirty="0">
                <a:solidFill>
                  <a:srgbClr val="002060"/>
                </a:solidFill>
                <a:latin typeface="Garamond" pitchFamily="18" charset="0"/>
                <a:ea typeface="Calibri"/>
              </a:rPr>
              <a:t>Also in facilitated diffusion which is a passive process</a:t>
            </a:r>
          </a:p>
          <a:p>
            <a:pPr marL="0" indent="0" algn="l">
              <a:lnSpc>
                <a:spcPct val="115000"/>
              </a:lnSpc>
              <a:spcAft>
                <a:spcPts val="1000"/>
              </a:spcAft>
              <a:buNone/>
            </a:pPr>
            <a:r>
              <a:rPr lang="en-US" sz="2800" b="1" dirty="0">
                <a:solidFill>
                  <a:srgbClr val="002060"/>
                </a:solidFill>
                <a:latin typeface="Garamond" pitchFamily="18" charset="0"/>
                <a:ea typeface="Calibri"/>
                <a:cs typeface="Arial"/>
              </a:rPr>
              <a:t>the solutes move down their concentration gradient and do not require energy for this process.</a:t>
            </a:r>
          </a:p>
          <a:p>
            <a:pPr marL="0" lvl="0" indent="0" algn="l">
              <a:buClr>
                <a:srgbClr val="93A299"/>
              </a:buClr>
              <a:buNone/>
            </a:pPr>
            <a:r>
              <a:rPr lang="en-US" sz="3200" dirty="0">
                <a:solidFill>
                  <a:srgbClr val="292934"/>
                </a:solidFill>
                <a:latin typeface="Times New Roman"/>
                <a:ea typeface="Calibri"/>
              </a:rPr>
              <a:t>   </a:t>
            </a:r>
            <a:endParaRPr lang="ar-IQ" sz="3200" dirty="0">
              <a:solidFill>
                <a:srgbClr val="292934"/>
              </a:solidFill>
            </a:endParaRPr>
          </a:p>
        </p:txBody>
      </p:sp>
    </p:spTree>
    <p:extLst>
      <p:ext uri="{BB962C8B-B14F-4D97-AF65-F5344CB8AC3E}">
        <p14:creationId xmlns:p14="http://schemas.microsoft.com/office/powerpoint/2010/main" val="20386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AE29E2-1510-46CE-AFE7-F32FDF105ECC}"/>
              </a:ext>
            </a:extLst>
          </p:cNvPr>
          <p:cNvSpPr>
            <a:spLocks noGrp="1"/>
          </p:cNvSpPr>
          <p:nvPr>
            <p:ph idx="1"/>
          </p:nvPr>
        </p:nvSpPr>
        <p:spPr>
          <a:xfrm>
            <a:off x="457200" y="476672"/>
            <a:ext cx="8229600" cy="6000328"/>
          </a:xfrm>
        </p:spPr>
        <p:txBody>
          <a:bodyPr>
            <a:normAutofit/>
          </a:bodyPr>
          <a:lstStyle/>
          <a:p>
            <a:pPr marL="0" indent="0" algn="l">
              <a:buNone/>
            </a:pPr>
            <a:endParaRPr lang="en-US" sz="2800" b="1" dirty="0">
              <a:solidFill>
                <a:srgbClr val="002060"/>
              </a:solidFill>
              <a:latin typeface="Garamond" panose="02020404030301010803" pitchFamily="18" charset="0"/>
            </a:endParaRP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Large, insoluble molecules, such as glucose and proteins require a carrier molecule to move through the plasma membrane. </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It will bind with its specific carrier proteins, and the complex will then be bonded to a receptor site and moved through the cellular membrane.</a:t>
            </a:r>
            <a:endParaRPr lang="ar-IQ" sz="2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52826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5400599" cy="39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85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6381328"/>
          </a:xfrm>
        </p:spPr>
        <p:txBody>
          <a:bodyPr>
            <a:normAutofit fontScale="92500" lnSpcReduction="10000"/>
          </a:bodyPr>
          <a:lstStyle/>
          <a:p>
            <a:pPr marL="0" indent="0" algn="l">
              <a:lnSpc>
                <a:spcPct val="115000"/>
              </a:lnSpc>
              <a:spcAft>
                <a:spcPts val="1000"/>
              </a:spcAft>
              <a:buNone/>
            </a:pPr>
            <a:r>
              <a:rPr lang="en-US" sz="2800" b="1" dirty="0">
                <a:solidFill>
                  <a:srgbClr val="002060"/>
                </a:solidFill>
                <a:latin typeface="Garamond" pitchFamily="18" charset="0"/>
                <a:ea typeface="Calibri"/>
                <a:cs typeface="Arial"/>
              </a:rPr>
              <a:t>Two classes of proteins mediate facilitated diffusion</a:t>
            </a:r>
          </a:p>
          <a:p>
            <a:pPr marL="0" indent="0" algn="l">
              <a:lnSpc>
                <a:spcPct val="115000"/>
              </a:lnSpc>
              <a:spcAft>
                <a:spcPts val="1000"/>
              </a:spcAft>
              <a:buNone/>
            </a:pPr>
            <a:r>
              <a:rPr lang="en-US" sz="2800" b="1" dirty="0">
                <a:solidFill>
                  <a:srgbClr val="FF0000"/>
                </a:solidFill>
                <a:latin typeface="Garamond" pitchFamily="18" charset="0"/>
                <a:ea typeface="Calibri"/>
              </a:rPr>
              <a:t>Carrier proteins </a:t>
            </a:r>
            <a:r>
              <a:rPr lang="en-US" sz="2800" b="1" dirty="0">
                <a:solidFill>
                  <a:srgbClr val="002060"/>
                </a:solidFill>
                <a:latin typeface="Garamond" pitchFamily="18" charset="0"/>
                <a:ea typeface="Calibri"/>
              </a:rPr>
              <a:t>are specific, each can transport with only a certain type of molecule or ion, which is then transported through the membrane. </a:t>
            </a:r>
          </a:p>
          <a:p>
            <a:pPr marL="0" indent="0" algn="l">
              <a:lnSpc>
                <a:spcPct val="115000"/>
              </a:lnSpc>
              <a:spcAft>
                <a:spcPts val="1000"/>
              </a:spcAft>
              <a:buNone/>
            </a:pPr>
            <a:endParaRPr lang="en-US" sz="2800" b="1" dirty="0">
              <a:solidFill>
                <a:srgbClr val="002060"/>
              </a:solidFill>
              <a:latin typeface="Garamond" pitchFamily="18" charset="0"/>
              <a:ea typeface="Calibri"/>
            </a:endParaRPr>
          </a:p>
          <a:p>
            <a:pPr marL="0" indent="0" algn="l">
              <a:lnSpc>
                <a:spcPct val="115000"/>
              </a:lnSpc>
              <a:spcAft>
                <a:spcPts val="1000"/>
              </a:spcAft>
              <a:buNone/>
            </a:pPr>
            <a:r>
              <a:rPr lang="en-US" sz="2800" b="1" dirty="0">
                <a:solidFill>
                  <a:srgbClr val="002060"/>
                </a:solidFill>
                <a:latin typeface="Garamond" pitchFamily="18" charset="0"/>
                <a:ea typeface="Calibri"/>
              </a:rPr>
              <a:t>For example, various sugar molecules of identical size might be present inside or outside the cell, but glucose can cross the membrane hundreds of times faster than the other sugars. For this reason, the membrane can be called differentially permeable</a:t>
            </a:r>
          </a:p>
          <a:p>
            <a:pPr marL="0" indent="0" algn="l">
              <a:lnSpc>
                <a:spcPct val="115000"/>
              </a:lnSpc>
              <a:spcAft>
                <a:spcPts val="1000"/>
              </a:spcAft>
              <a:buNone/>
            </a:pPr>
            <a:r>
              <a:rPr lang="en-US" sz="2800" b="1" dirty="0">
                <a:solidFill>
                  <a:srgbClr val="002060"/>
                </a:solidFill>
                <a:latin typeface="Garamond" pitchFamily="18" charset="0"/>
                <a:ea typeface="Calibri"/>
              </a:rPr>
              <a:t> </a:t>
            </a:r>
          </a:p>
          <a:p>
            <a:pPr marL="0" lvl="0" indent="0" algn="l">
              <a:buClr>
                <a:srgbClr val="93A299"/>
              </a:buClr>
              <a:buNone/>
            </a:pPr>
            <a:r>
              <a:rPr lang="en-US" sz="2800" b="1" dirty="0">
                <a:solidFill>
                  <a:srgbClr val="002060"/>
                </a:solidFill>
                <a:latin typeface="Garamond" pitchFamily="18" charset="0"/>
                <a:ea typeface="Calibri"/>
              </a:rPr>
              <a:t> </a:t>
            </a:r>
          </a:p>
          <a:p>
            <a:pPr marL="0" lvl="0" indent="0" algn="l">
              <a:buClr>
                <a:srgbClr val="93A299"/>
              </a:buClr>
              <a:buNone/>
            </a:pPr>
            <a:endParaRPr lang="en-US" sz="2800" b="1" dirty="0">
              <a:solidFill>
                <a:srgbClr val="002060"/>
              </a:solidFill>
              <a:latin typeface="Garamond" pitchFamily="18" charset="0"/>
              <a:cs typeface="Times New Roman" pitchFamily="18" charset="0"/>
            </a:endParaRPr>
          </a:p>
          <a:p>
            <a:pPr marL="0" indent="0" algn="l">
              <a:lnSpc>
                <a:spcPct val="115000"/>
              </a:lnSpc>
              <a:spcAft>
                <a:spcPts val="1000"/>
              </a:spcAft>
              <a:buNone/>
            </a:pPr>
            <a:endParaRPr lang="en-US" sz="2800" b="1" dirty="0">
              <a:solidFill>
                <a:srgbClr val="002060"/>
              </a:solidFill>
              <a:latin typeface="Garamond" pitchFamily="18" charset="0"/>
              <a:ea typeface="Calibri"/>
              <a:cs typeface="Arial"/>
            </a:endParaRPr>
          </a:p>
          <a:p>
            <a:pPr marL="0" indent="0" algn="l">
              <a:lnSpc>
                <a:spcPct val="115000"/>
              </a:lnSpc>
              <a:spcAft>
                <a:spcPts val="1000"/>
              </a:spcAft>
              <a:buNone/>
            </a:pPr>
            <a:endParaRPr lang="en-US" sz="3200" dirty="0">
              <a:latin typeface="Times New Roman"/>
              <a:ea typeface="Calibri"/>
              <a:cs typeface="Arial"/>
            </a:endParaRPr>
          </a:p>
          <a:p>
            <a:pPr marL="0" indent="0" algn="l">
              <a:lnSpc>
                <a:spcPct val="115000"/>
              </a:lnSpc>
              <a:spcAft>
                <a:spcPts val="1000"/>
              </a:spcAft>
              <a:buNone/>
            </a:pPr>
            <a:endParaRPr lang="en-US" sz="2800" dirty="0">
              <a:latin typeface="Calibri"/>
              <a:ea typeface="Calibri"/>
              <a:cs typeface="Arial"/>
            </a:endParaRPr>
          </a:p>
          <a:p>
            <a:pPr marL="0" indent="0" algn="l">
              <a:lnSpc>
                <a:spcPct val="115000"/>
              </a:lnSpc>
              <a:spcAft>
                <a:spcPts val="1000"/>
              </a:spcAft>
              <a:buNone/>
            </a:pPr>
            <a:endParaRPr lang="en-US" sz="3200" dirty="0">
              <a:solidFill>
                <a:srgbClr val="FF0000"/>
              </a:solidFill>
              <a:ea typeface="Calibri"/>
              <a:cs typeface="Arial"/>
            </a:endParaRPr>
          </a:p>
        </p:txBody>
      </p:sp>
    </p:spTree>
    <p:extLst>
      <p:ext uri="{BB962C8B-B14F-4D97-AF65-F5344CB8AC3E}">
        <p14:creationId xmlns:p14="http://schemas.microsoft.com/office/powerpoint/2010/main" val="6524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764704"/>
            <a:ext cx="8784976" cy="2534121"/>
          </a:xfrm>
        </p:spPr>
        <p:txBody>
          <a:bodyPr/>
          <a:lstStyle/>
          <a:p>
            <a:pPr algn="ctr"/>
            <a:r>
              <a:rPr lang="en-US" dirty="0">
                <a:latin typeface="Times New Roman" pitchFamily="18" charset="0"/>
                <a:cs typeface="Times New Roman" pitchFamily="18" charset="0"/>
              </a:rPr>
              <a:t>Movement of material across plasma membrane</a:t>
            </a:r>
            <a:endParaRPr lang="ar-IQ" dirty="0">
              <a:latin typeface="Times New Roman" pitchFamily="18" charset="0"/>
              <a:cs typeface="Times New Roman" pitchFamily="18" charset="0"/>
            </a:endParaRPr>
          </a:p>
        </p:txBody>
      </p:sp>
      <p:sp>
        <p:nvSpPr>
          <p:cNvPr id="3" name="Subtitle 2"/>
          <p:cNvSpPr>
            <a:spLocks noGrp="1"/>
          </p:cNvSpPr>
          <p:nvPr>
            <p:ph type="subTitle" idx="1"/>
          </p:nvPr>
        </p:nvSpPr>
        <p:spPr>
          <a:xfrm>
            <a:off x="1267544" y="3505200"/>
            <a:ext cx="6400800" cy="3092152"/>
          </a:xfrm>
        </p:spPr>
        <p:txBody>
          <a:bodyPr>
            <a:normAutofit/>
          </a:bodyPr>
          <a:lstStyle/>
          <a:p>
            <a:endParaRPr lang="en-US" dirty="0"/>
          </a:p>
          <a:p>
            <a:endParaRPr lang="en-US" dirty="0"/>
          </a:p>
          <a:p>
            <a:endParaRPr lang="en-US" dirty="0"/>
          </a:p>
          <a:p>
            <a:pPr algn="ctr"/>
            <a:r>
              <a:rPr lang="en-US" b="1" dirty="0">
                <a:solidFill>
                  <a:srgbClr val="002060"/>
                </a:solidFill>
                <a:latin typeface="Times New Roman" pitchFamily="18" charset="0"/>
                <a:cs typeface="Times New Roman" pitchFamily="18" charset="0"/>
              </a:rPr>
              <a:t>Balqees Alasfoor</a:t>
            </a:r>
          </a:p>
          <a:p>
            <a:pPr algn="ctr"/>
            <a:endParaRPr lang="en-US" b="1" dirty="0">
              <a:solidFill>
                <a:srgbClr val="002060"/>
              </a:solidFill>
              <a:latin typeface="Times New Roman" pitchFamily="18" charset="0"/>
              <a:cs typeface="Times New Roman" pitchFamily="18" charset="0"/>
            </a:endParaRPr>
          </a:p>
          <a:p>
            <a:endParaRPr lang="en-US" dirty="0"/>
          </a:p>
          <a:p>
            <a:endParaRPr lang="ar-IQ" dirty="0"/>
          </a:p>
        </p:txBody>
      </p:sp>
    </p:spTree>
    <p:extLst>
      <p:ext uri="{BB962C8B-B14F-4D97-AF65-F5344CB8AC3E}">
        <p14:creationId xmlns:p14="http://schemas.microsoft.com/office/powerpoint/2010/main" val="95106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908720"/>
            <a:ext cx="8136904" cy="4031873"/>
          </a:xfrm>
          <a:prstGeom prst="rect">
            <a:avLst/>
          </a:prstGeom>
        </p:spPr>
        <p:txBody>
          <a:bodyPr wrap="square">
            <a:spAutoFit/>
          </a:bodyPr>
          <a:lstStyle/>
          <a:p>
            <a:pPr lvl="0" algn="l">
              <a:spcBef>
                <a:spcPct val="20000"/>
              </a:spcBef>
              <a:buClr>
                <a:srgbClr val="93A299"/>
              </a:buClr>
              <a:buSzPct val="85000"/>
            </a:pPr>
            <a:endParaRPr lang="en-US" sz="3200" dirty="0">
              <a:solidFill>
                <a:srgbClr val="292934"/>
              </a:solidFill>
              <a:latin typeface="Times New Roman"/>
              <a:ea typeface="Times New Roman"/>
            </a:endParaRPr>
          </a:p>
          <a:p>
            <a:pPr lvl="0" algn="l">
              <a:spcBef>
                <a:spcPct val="20000"/>
              </a:spcBef>
              <a:buClr>
                <a:srgbClr val="93A299"/>
              </a:buClr>
              <a:buSzPct val="85000"/>
            </a:pPr>
            <a:r>
              <a:rPr lang="en-US" sz="2800" b="1" dirty="0">
                <a:solidFill>
                  <a:srgbClr val="FF0000"/>
                </a:solidFill>
                <a:latin typeface="Garamond" pitchFamily="18" charset="0"/>
                <a:ea typeface="Times New Roman"/>
              </a:rPr>
              <a:t>Channel proteins </a:t>
            </a:r>
            <a:r>
              <a:rPr lang="en-US" sz="2800" b="1" dirty="0">
                <a:solidFill>
                  <a:srgbClr val="002060"/>
                </a:solidFill>
                <a:latin typeface="Garamond" pitchFamily="18" charset="0"/>
                <a:ea typeface="Times New Roman"/>
              </a:rPr>
              <a:t>form unblocked pores.</a:t>
            </a:r>
          </a:p>
          <a:p>
            <a:pPr lvl="0" algn="l">
              <a:spcBef>
                <a:spcPct val="20000"/>
              </a:spcBef>
              <a:buClr>
                <a:srgbClr val="93A299"/>
              </a:buClr>
              <a:buSzPct val="85000"/>
            </a:pPr>
            <a:r>
              <a:rPr lang="en-US" sz="2800" b="1" dirty="0">
                <a:solidFill>
                  <a:srgbClr val="002060"/>
                </a:solidFill>
                <a:latin typeface="Garamond" pitchFamily="18" charset="0"/>
                <a:ea typeface="Times New Roman"/>
              </a:rPr>
              <a:t> that allow substances to enter or leave the cell.</a:t>
            </a:r>
          </a:p>
          <a:p>
            <a:pPr lvl="0" algn="l">
              <a:spcBef>
                <a:spcPct val="20000"/>
              </a:spcBef>
              <a:buClr>
                <a:srgbClr val="93A299"/>
              </a:buClr>
              <a:buSzPct val="85000"/>
            </a:pPr>
            <a:endParaRPr lang="en-US" sz="2800" b="1" dirty="0">
              <a:solidFill>
                <a:srgbClr val="002060"/>
              </a:solidFill>
              <a:latin typeface="Garamond" pitchFamily="18" charset="0"/>
              <a:ea typeface="Times New Roman"/>
            </a:endParaRPr>
          </a:p>
          <a:p>
            <a:pPr lvl="0" algn="l">
              <a:spcBef>
                <a:spcPct val="20000"/>
              </a:spcBef>
              <a:buClr>
                <a:srgbClr val="93A299"/>
              </a:buClr>
              <a:buSzPct val="85000"/>
            </a:pPr>
            <a:r>
              <a:rPr lang="en-US" sz="2800" b="1" dirty="0">
                <a:solidFill>
                  <a:srgbClr val="002060"/>
                </a:solidFill>
                <a:latin typeface="Garamond" pitchFamily="18" charset="0"/>
                <a:ea typeface="Times New Roman"/>
              </a:rPr>
              <a:t> </a:t>
            </a:r>
          </a:p>
          <a:p>
            <a:pPr lvl="0" algn="l">
              <a:spcBef>
                <a:spcPct val="20000"/>
              </a:spcBef>
              <a:buClr>
                <a:srgbClr val="93A299"/>
              </a:buClr>
              <a:buSzPct val="85000"/>
            </a:pPr>
            <a:r>
              <a:rPr lang="en-US" sz="2800" b="1" dirty="0">
                <a:solidFill>
                  <a:srgbClr val="002060"/>
                </a:solidFill>
                <a:latin typeface="Garamond" pitchFamily="18" charset="0"/>
                <a:ea typeface="Times New Roman"/>
              </a:rPr>
              <a:t>Water can pass through phospholipid bilayers by simple diffusion or by facilitated diffusion through special channel proteins called </a:t>
            </a:r>
            <a:r>
              <a:rPr lang="en-US" sz="2800" b="1" dirty="0">
                <a:solidFill>
                  <a:srgbClr val="FF0000"/>
                </a:solidFill>
                <a:latin typeface="Garamond" pitchFamily="18" charset="0"/>
                <a:ea typeface="Times New Roman"/>
              </a:rPr>
              <a:t>aquaporins</a:t>
            </a:r>
            <a:r>
              <a:rPr lang="en-US" sz="2800" b="1" dirty="0">
                <a:solidFill>
                  <a:srgbClr val="292934"/>
                </a:solidFill>
                <a:latin typeface="Garamond" pitchFamily="18" charset="0"/>
                <a:ea typeface="Times New Roman"/>
              </a:rPr>
              <a:t>.</a:t>
            </a:r>
          </a:p>
        </p:txBody>
      </p:sp>
    </p:spTree>
    <p:extLst>
      <p:ext uri="{BB962C8B-B14F-4D97-AF65-F5344CB8AC3E}">
        <p14:creationId xmlns:p14="http://schemas.microsoft.com/office/powerpoint/2010/main" val="74269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040195-8427-4B07-90CC-7F41760BED9C}"/>
              </a:ext>
            </a:extLst>
          </p:cNvPr>
          <p:cNvSpPr>
            <a:spLocks noGrp="1"/>
          </p:cNvSpPr>
          <p:nvPr>
            <p:ph idx="1"/>
          </p:nvPr>
        </p:nvSpPr>
        <p:spPr>
          <a:xfrm>
            <a:off x="457200" y="980728"/>
            <a:ext cx="8229600" cy="2692896"/>
          </a:xfrm>
        </p:spPr>
        <p:txBody>
          <a:bodyPr>
            <a:normAutofit/>
          </a:bodyPr>
          <a:lstStyle/>
          <a:p>
            <a:pPr marL="0" indent="0" algn="l">
              <a:buNone/>
            </a:pPr>
            <a:r>
              <a:rPr lang="en-US" sz="2800" b="1" dirty="0">
                <a:solidFill>
                  <a:srgbClr val="002060"/>
                </a:solidFill>
                <a:latin typeface="Garamond" panose="02020404030301010803" pitchFamily="18" charset="0"/>
              </a:rPr>
              <a:t>What is the difference between </a:t>
            </a:r>
            <a:r>
              <a:rPr lang="en-US" sz="2800" b="1" dirty="0">
                <a:solidFill>
                  <a:srgbClr val="C00000"/>
                </a:solidFill>
                <a:latin typeface="Garamond" panose="02020404030301010803" pitchFamily="18" charset="0"/>
              </a:rPr>
              <a:t>carrier protein </a:t>
            </a:r>
            <a:r>
              <a:rPr lang="en-US" sz="2800" b="1" dirty="0">
                <a:solidFill>
                  <a:srgbClr val="002060"/>
                </a:solidFill>
                <a:latin typeface="Garamond" panose="02020404030301010803" pitchFamily="18" charset="0"/>
              </a:rPr>
              <a:t>and </a:t>
            </a:r>
            <a:r>
              <a:rPr lang="en-US" sz="2800" b="1" dirty="0">
                <a:solidFill>
                  <a:srgbClr val="C00000"/>
                </a:solidFill>
                <a:latin typeface="Garamond" panose="02020404030301010803" pitchFamily="18" charset="0"/>
              </a:rPr>
              <a:t>channel protein</a:t>
            </a:r>
            <a:r>
              <a:rPr lang="en-US" sz="2800" b="1" dirty="0">
                <a:solidFill>
                  <a:srgbClr val="002060"/>
                </a:solidFill>
                <a:latin typeface="Garamond" panose="02020404030301010803" pitchFamily="18" charset="0"/>
              </a:rPr>
              <a:t>?</a:t>
            </a:r>
            <a:endParaRPr lang="ar-IQ" sz="2800" b="1" dirty="0">
              <a:solidFill>
                <a:srgbClr val="C00000"/>
              </a:solidFill>
              <a:latin typeface="Garamond" panose="02020404030301010803" pitchFamily="18" charset="0"/>
            </a:endParaRPr>
          </a:p>
        </p:txBody>
      </p:sp>
      <p:pic>
        <p:nvPicPr>
          <p:cNvPr id="4" name="Picture 3">
            <a:extLst>
              <a:ext uri="{FF2B5EF4-FFF2-40B4-BE49-F238E27FC236}">
                <a16:creationId xmlns:a16="http://schemas.microsoft.com/office/drawing/2014/main" id="{F5E10D2F-5A16-4725-908B-F447626A10C3}"/>
              </a:ext>
            </a:extLst>
          </p:cNvPr>
          <p:cNvPicPr>
            <a:picLocks noChangeAspect="1"/>
          </p:cNvPicPr>
          <p:nvPr/>
        </p:nvPicPr>
        <p:blipFill>
          <a:blip r:embed="rId2"/>
          <a:stretch>
            <a:fillRect/>
          </a:stretch>
        </p:blipFill>
        <p:spPr>
          <a:xfrm>
            <a:off x="1657350" y="2564904"/>
            <a:ext cx="5829300" cy="3638550"/>
          </a:xfrm>
          <a:prstGeom prst="rect">
            <a:avLst/>
          </a:prstGeom>
        </p:spPr>
      </p:pic>
    </p:spTree>
    <p:extLst>
      <p:ext uri="{BB962C8B-B14F-4D97-AF65-F5344CB8AC3E}">
        <p14:creationId xmlns:p14="http://schemas.microsoft.com/office/powerpoint/2010/main" val="135257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25FB8EB-C168-4A89-96CD-2E7EC827928D}"/>
              </a:ext>
            </a:extLst>
          </p:cNvPr>
          <p:cNvPicPr>
            <a:picLocks noGrp="1" noChangeAspect="1"/>
          </p:cNvPicPr>
          <p:nvPr>
            <p:ph idx="1"/>
          </p:nvPr>
        </p:nvPicPr>
        <p:blipFill>
          <a:blip r:embed="rId2"/>
          <a:stretch>
            <a:fillRect/>
          </a:stretch>
        </p:blipFill>
        <p:spPr>
          <a:xfrm>
            <a:off x="827584" y="1124744"/>
            <a:ext cx="7632848" cy="5184575"/>
          </a:xfrm>
          <a:prstGeom prst="rect">
            <a:avLst/>
          </a:prstGeom>
        </p:spPr>
      </p:pic>
    </p:spTree>
    <p:extLst>
      <p:ext uri="{BB962C8B-B14F-4D97-AF65-F5344CB8AC3E}">
        <p14:creationId xmlns:p14="http://schemas.microsoft.com/office/powerpoint/2010/main" val="4162148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8964488" cy="6264696"/>
          </a:xfrm>
        </p:spPr>
        <p:txBody>
          <a:bodyPr>
            <a:normAutofit/>
          </a:bodyPr>
          <a:lstStyle/>
          <a:p>
            <a:pPr marL="0" indent="0" algn="l">
              <a:lnSpc>
                <a:spcPct val="115000"/>
              </a:lnSpc>
              <a:spcAft>
                <a:spcPts val="1000"/>
              </a:spcAft>
              <a:buNone/>
            </a:pPr>
            <a:endParaRPr lang="en-US" sz="2800" b="1" dirty="0">
              <a:latin typeface="Times New Roman"/>
              <a:ea typeface="Calibri"/>
              <a:cs typeface="Arial"/>
            </a:endParaRPr>
          </a:p>
          <a:p>
            <a:pPr marL="0" indent="0" algn="l">
              <a:lnSpc>
                <a:spcPct val="115000"/>
              </a:lnSpc>
              <a:spcAft>
                <a:spcPts val="1000"/>
              </a:spcAft>
              <a:buNone/>
            </a:pPr>
            <a:r>
              <a:rPr lang="en-US" sz="2800" b="1" dirty="0">
                <a:solidFill>
                  <a:srgbClr val="C00000"/>
                </a:solidFill>
                <a:latin typeface="Garamond" pitchFamily="18" charset="0"/>
                <a:ea typeface="Calibri"/>
                <a:cs typeface="Arial"/>
              </a:rPr>
              <a:t>C-</a:t>
            </a:r>
            <a:r>
              <a:rPr lang="en-US" sz="2800" b="1" dirty="0">
                <a:solidFill>
                  <a:srgbClr val="002060"/>
                </a:solidFill>
                <a:latin typeface="Garamond" pitchFamily="18" charset="0"/>
                <a:ea typeface="Calibri"/>
                <a:cs typeface="Arial"/>
              </a:rPr>
              <a:t> </a:t>
            </a:r>
            <a:r>
              <a:rPr lang="en-US" sz="2800" b="1" dirty="0">
                <a:solidFill>
                  <a:srgbClr val="C00000"/>
                </a:solidFill>
                <a:latin typeface="Garamond" pitchFamily="18" charset="0"/>
                <a:ea typeface="Calibri"/>
                <a:cs typeface="Arial"/>
              </a:rPr>
              <a:t>Filtration</a:t>
            </a:r>
            <a:r>
              <a:rPr lang="en-US" sz="2800" b="1" dirty="0">
                <a:solidFill>
                  <a:srgbClr val="002060"/>
                </a:solidFill>
                <a:latin typeface="Garamond" pitchFamily="18" charset="0"/>
                <a:ea typeface="Calibri"/>
                <a:cs typeface="Arial"/>
              </a:rPr>
              <a:t> </a:t>
            </a:r>
            <a:r>
              <a:rPr lang="en-US" sz="2800" b="1" dirty="0">
                <a:solidFill>
                  <a:srgbClr val="002060"/>
                </a:solidFill>
                <a:latin typeface="Garamond" pitchFamily="18" charset="0"/>
                <a:ea typeface="Calibri"/>
              </a:rPr>
              <a:t>is movement of water and solute molecules across the cell membrane due to hydrostatic </a:t>
            </a:r>
            <a:r>
              <a:rPr lang="en-US" sz="2800" b="1" dirty="0">
                <a:solidFill>
                  <a:srgbClr val="002060"/>
                </a:solidFill>
                <a:latin typeface="Garamond" pitchFamily="18" charset="0"/>
                <a:ea typeface="Calibri"/>
                <a:cs typeface="Arial"/>
              </a:rPr>
              <a:t>pressure.</a:t>
            </a:r>
          </a:p>
          <a:p>
            <a:pPr marL="0" indent="0" algn="l">
              <a:lnSpc>
                <a:spcPct val="115000"/>
              </a:lnSpc>
              <a:spcAft>
                <a:spcPts val="1000"/>
              </a:spcAft>
              <a:buNone/>
            </a:pPr>
            <a:endParaRPr lang="en-US" sz="2800" b="1" dirty="0">
              <a:solidFill>
                <a:srgbClr val="002060"/>
              </a:solidFill>
              <a:latin typeface="Garamond" pitchFamily="18" charset="0"/>
              <a:ea typeface="Calibri"/>
            </a:endParaRPr>
          </a:p>
          <a:p>
            <a:pPr marL="0" indent="0" algn="l">
              <a:lnSpc>
                <a:spcPct val="115000"/>
              </a:lnSpc>
              <a:spcAft>
                <a:spcPts val="1000"/>
              </a:spcAft>
              <a:buNone/>
            </a:pPr>
            <a:r>
              <a:rPr lang="en-US" sz="2800" b="1" dirty="0">
                <a:solidFill>
                  <a:srgbClr val="002060"/>
                </a:solidFill>
                <a:latin typeface="Garamond" pitchFamily="18" charset="0"/>
                <a:ea typeface="Calibri"/>
              </a:rPr>
              <a:t>Depending on the size of the membrane pores, only solutes of a certain size may pass through it.</a:t>
            </a:r>
          </a:p>
          <a:p>
            <a:pPr marL="0" indent="0" algn="l">
              <a:lnSpc>
                <a:spcPct val="115000"/>
              </a:lnSpc>
              <a:spcAft>
                <a:spcPts val="1000"/>
              </a:spcAft>
              <a:buNone/>
            </a:pPr>
            <a:r>
              <a:rPr lang="en-US" sz="3200" dirty="0">
                <a:latin typeface="Times New Roman"/>
                <a:ea typeface="Calibri"/>
                <a:cs typeface="Arial"/>
              </a:rPr>
              <a:t> </a:t>
            </a:r>
          </a:p>
        </p:txBody>
      </p:sp>
    </p:spTree>
    <p:extLst>
      <p:ext uri="{BB962C8B-B14F-4D97-AF65-F5344CB8AC3E}">
        <p14:creationId xmlns:p14="http://schemas.microsoft.com/office/powerpoint/2010/main" val="70602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10D9F-9F5E-4121-ADD8-52215E361CC8}"/>
              </a:ext>
            </a:extLst>
          </p:cNvPr>
          <p:cNvSpPr>
            <a:spLocks noGrp="1"/>
          </p:cNvSpPr>
          <p:nvPr>
            <p:ph idx="1"/>
          </p:nvPr>
        </p:nvSpPr>
        <p:spPr>
          <a:xfrm>
            <a:off x="457200" y="620688"/>
            <a:ext cx="8229600" cy="5856312"/>
          </a:xfrm>
        </p:spPr>
        <p:txBody>
          <a:bodyPr>
            <a:normAutofit/>
          </a:bodyPr>
          <a:lstStyle/>
          <a:p>
            <a:pPr marL="0" indent="0" algn="l">
              <a:buNone/>
            </a:pPr>
            <a:r>
              <a:rPr lang="en-US" sz="2800" b="1" dirty="0">
                <a:solidFill>
                  <a:srgbClr val="002060"/>
                </a:solidFill>
                <a:latin typeface="Garamond" panose="02020404030301010803" pitchFamily="18" charset="0"/>
              </a:rPr>
              <a:t>The membrane pores of the Bowman's capsule in the kidneys are very small, and only albumins which is the smallest type of the proteins and soluble in solute solutions, have any chance of being filtered through. </a:t>
            </a:r>
            <a:endParaRPr lang="ar-IQ" sz="2800" b="1" dirty="0">
              <a:solidFill>
                <a:srgbClr val="002060"/>
              </a:solidFill>
              <a:latin typeface="Garamond" panose="02020404030301010803" pitchFamily="18" charset="0"/>
            </a:endParaRPr>
          </a:p>
        </p:txBody>
      </p:sp>
      <p:pic>
        <p:nvPicPr>
          <p:cNvPr id="4" name="Picture 3">
            <a:extLst>
              <a:ext uri="{FF2B5EF4-FFF2-40B4-BE49-F238E27FC236}">
                <a16:creationId xmlns:a16="http://schemas.microsoft.com/office/drawing/2014/main" id="{407E0243-4FD6-401A-9CE7-534A3509B6D9}"/>
              </a:ext>
            </a:extLst>
          </p:cNvPr>
          <p:cNvPicPr>
            <a:picLocks noChangeAspect="1"/>
          </p:cNvPicPr>
          <p:nvPr/>
        </p:nvPicPr>
        <p:blipFill>
          <a:blip r:embed="rId2"/>
          <a:stretch>
            <a:fillRect/>
          </a:stretch>
        </p:blipFill>
        <p:spPr>
          <a:xfrm>
            <a:off x="1979712" y="3140968"/>
            <a:ext cx="5040559" cy="2880320"/>
          </a:xfrm>
          <a:prstGeom prst="rect">
            <a:avLst/>
          </a:prstGeom>
        </p:spPr>
      </p:pic>
    </p:spTree>
    <p:extLst>
      <p:ext uri="{BB962C8B-B14F-4D97-AF65-F5344CB8AC3E}">
        <p14:creationId xmlns:p14="http://schemas.microsoft.com/office/powerpoint/2010/main" val="2467869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l">
              <a:buNone/>
            </a:pPr>
            <a:endParaRPr lang="en-US" sz="2800" b="1" dirty="0">
              <a:latin typeface="Times New Roman"/>
              <a:ea typeface="Calibri"/>
            </a:endParaRPr>
          </a:p>
          <a:p>
            <a:pPr marL="0" indent="0" algn="l">
              <a:buNone/>
            </a:pPr>
            <a:r>
              <a:rPr lang="en-US" sz="2800" b="1" dirty="0">
                <a:solidFill>
                  <a:srgbClr val="C00000"/>
                </a:solidFill>
                <a:latin typeface="Garamond" pitchFamily="18" charset="0"/>
                <a:ea typeface="Calibri"/>
              </a:rPr>
              <a:t>D- Osmosis</a:t>
            </a:r>
            <a:r>
              <a:rPr lang="en-US" sz="2800" dirty="0">
                <a:solidFill>
                  <a:srgbClr val="C00000"/>
                </a:solidFill>
                <a:latin typeface="Garamond" pitchFamily="18" charset="0"/>
                <a:ea typeface="Times New Roman"/>
              </a:rPr>
              <a:t>:</a:t>
            </a:r>
          </a:p>
          <a:p>
            <a:pPr marL="0" indent="0" algn="l">
              <a:buNone/>
            </a:pPr>
            <a:r>
              <a:rPr lang="en-US" sz="2800" b="1" dirty="0">
                <a:solidFill>
                  <a:srgbClr val="002060"/>
                </a:solidFill>
                <a:latin typeface="Garamond" pitchFamily="18" charset="0"/>
                <a:ea typeface="Times New Roman"/>
              </a:rPr>
              <a:t>is the movement of water </a:t>
            </a:r>
            <a:r>
              <a:rPr lang="en-US" sz="2800" b="1" dirty="0">
                <a:solidFill>
                  <a:srgbClr val="002060"/>
                </a:solidFill>
                <a:latin typeface="Garamond" pitchFamily="18" charset="0"/>
                <a:ea typeface="Times New Roman"/>
                <a:cs typeface="Arial"/>
              </a:rPr>
              <a:t>molecules</a:t>
            </a:r>
            <a:r>
              <a:rPr lang="en-US" sz="2800" b="1" dirty="0">
                <a:solidFill>
                  <a:srgbClr val="002060"/>
                </a:solidFill>
                <a:latin typeface="Garamond" pitchFamily="18" charset="0"/>
                <a:ea typeface="Times New Roman"/>
              </a:rPr>
              <a:t> across a selectively permeable membrane. </a:t>
            </a:r>
          </a:p>
          <a:p>
            <a:pPr marL="0" indent="0" algn="l">
              <a:buNone/>
            </a:pPr>
            <a:endParaRPr lang="en-US" sz="2800" b="1" dirty="0">
              <a:solidFill>
                <a:srgbClr val="002060"/>
              </a:solidFill>
              <a:latin typeface="Garamond" pitchFamily="18" charset="0"/>
              <a:ea typeface="Times New Roman"/>
            </a:endParaRPr>
          </a:p>
          <a:p>
            <a:pPr marL="0" indent="0" algn="l">
              <a:buNone/>
            </a:pPr>
            <a:r>
              <a:rPr lang="en-US" dirty="0">
                <a:latin typeface="Times New Roman"/>
                <a:ea typeface="Times New Roman"/>
              </a:rPr>
              <a:t> </a:t>
            </a:r>
            <a:endParaRPr lang="ar-IQ" dirty="0"/>
          </a:p>
        </p:txBody>
      </p:sp>
      <p:sp>
        <p:nvSpPr>
          <p:cNvPr id="2" name="Rectangle 1"/>
          <p:cNvSpPr/>
          <p:nvPr/>
        </p:nvSpPr>
        <p:spPr>
          <a:xfrm>
            <a:off x="395536" y="3041178"/>
            <a:ext cx="7992888" cy="2698175"/>
          </a:xfrm>
          <a:prstGeom prst="rect">
            <a:avLst/>
          </a:prstGeom>
        </p:spPr>
        <p:txBody>
          <a:bodyPr wrap="square">
            <a:spAutoFit/>
          </a:bodyPr>
          <a:lstStyle/>
          <a:p>
            <a:pPr lvl="0" algn="l">
              <a:spcBef>
                <a:spcPct val="20000"/>
              </a:spcBef>
              <a:buClr>
                <a:srgbClr val="93A299"/>
              </a:buClr>
              <a:buSzPct val="85000"/>
            </a:pPr>
            <a:r>
              <a:rPr lang="en-US" sz="2800" b="1" dirty="0">
                <a:solidFill>
                  <a:srgbClr val="292934"/>
                </a:solidFill>
                <a:latin typeface="Garamond" pitchFamily="18" charset="0"/>
                <a:ea typeface="Times New Roman"/>
              </a:rPr>
              <a:t>There are three types of Osmosis solutions: </a:t>
            </a:r>
          </a:p>
          <a:p>
            <a:pPr lvl="0" algn="l">
              <a:lnSpc>
                <a:spcPct val="115000"/>
              </a:lnSpc>
              <a:spcBef>
                <a:spcPct val="20000"/>
              </a:spcBef>
              <a:spcAft>
                <a:spcPts val="1000"/>
              </a:spcAft>
              <a:buClr>
                <a:srgbClr val="93A299"/>
              </a:buClr>
              <a:buSzPct val="85000"/>
            </a:pPr>
            <a:r>
              <a:rPr lang="en-US" sz="2800" b="1" dirty="0">
                <a:solidFill>
                  <a:srgbClr val="FF0000"/>
                </a:solidFill>
                <a:latin typeface="Garamond" pitchFamily="18" charset="0"/>
                <a:ea typeface="Times New Roman"/>
                <a:cs typeface="Arial"/>
              </a:rPr>
              <a:t>1-Isotonic solution </a:t>
            </a:r>
            <a:endParaRPr lang="en-US" sz="2800" dirty="0">
              <a:solidFill>
                <a:srgbClr val="FF0000"/>
              </a:solidFill>
              <a:latin typeface="Garamond" pitchFamily="18" charset="0"/>
              <a:ea typeface="Calibri"/>
              <a:cs typeface="Arial"/>
            </a:endParaRPr>
          </a:p>
          <a:p>
            <a:pPr lvl="0" algn="l">
              <a:spcBef>
                <a:spcPct val="20000"/>
              </a:spcBef>
              <a:buClr>
                <a:srgbClr val="93A299"/>
              </a:buClr>
              <a:buSzPct val="85000"/>
            </a:pPr>
            <a:r>
              <a:rPr lang="en-US" sz="2800" b="1" dirty="0">
                <a:solidFill>
                  <a:srgbClr val="002060"/>
                </a:solidFill>
                <a:latin typeface="Garamond" pitchFamily="18" charset="0"/>
                <a:ea typeface="Times New Roman"/>
              </a:rPr>
              <a:t>is when the extracellular solute concentration is balanced with the concentration inside the cell.</a:t>
            </a:r>
          </a:p>
          <a:p>
            <a:pPr lvl="0" algn="l">
              <a:spcBef>
                <a:spcPct val="20000"/>
              </a:spcBef>
              <a:buClr>
                <a:srgbClr val="93A299"/>
              </a:buClr>
              <a:buSzPct val="85000"/>
            </a:pPr>
            <a:endParaRPr lang="en-US" sz="2800" b="1" dirty="0">
              <a:solidFill>
                <a:srgbClr val="002060"/>
              </a:solidFill>
              <a:latin typeface="Garamond" pitchFamily="18" charset="0"/>
              <a:ea typeface="Times New Roman"/>
            </a:endParaRPr>
          </a:p>
        </p:txBody>
      </p:sp>
    </p:spTree>
    <p:extLst>
      <p:ext uri="{BB962C8B-B14F-4D97-AF65-F5344CB8AC3E}">
        <p14:creationId xmlns:p14="http://schemas.microsoft.com/office/powerpoint/2010/main" val="16946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88" y="669347"/>
            <a:ext cx="8229600" cy="5855996"/>
          </a:xfrm>
        </p:spPr>
        <p:txBody>
          <a:bodyPr/>
          <a:lstStyle/>
          <a:p>
            <a:pPr marL="0" indent="0" algn="l">
              <a:buNone/>
            </a:pPr>
            <a:r>
              <a:rPr lang="en-US" sz="2800" b="1" dirty="0">
                <a:solidFill>
                  <a:srgbClr val="002060"/>
                </a:solidFill>
                <a:latin typeface="Garamond" pitchFamily="18" charset="0"/>
                <a:ea typeface="Times New Roman"/>
              </a:rPr>
              <a:t>In the Isotonic solution, the water molecules still moves between the solutions, but the rates are the same from both directions </a:t>
            </a:r>
          </a:p>
          <a:p>
            <a:pPr marL="0" indent="0" algn="l">
              <a:buNone/>
            </a:pPr>
            <a:r>
              <a:rPr lang="en-US" sz="2800" b="1" dirty="0">
                <a:solidFill>
                  <a:srgbClr val="002060"/>
                </a:solidFill>
                <a:latin typeface="Garamond" pitchFamily="18" charset="0"/>
                <a:ea typeface="Times New Roman"/>
              </a:rPr>
              <a:t>Tissue ﬂuids and blood plasma are isotonic for body cells</a:t>
            </a:r>
          </a:p>
          <a:p>
            <a:pPr marL="0" indent="0" algn="l">
              <a:buNone/>
            </a:pPr>
            <a:endParaRPr lang="en-US" sz="2800" dirty="0">
              <a:latin typeface="Times New Roman"/>
            </a:endParaRPr>
          </a:p>
          <a:p>
            <a:pPr marL="0" indent="0" algn="l">
              <a:buNone/>
            </a:pP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429000"/>
            <a:ext cx="3672408"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a:bodyPr>
          <a:lstStyle/>
          <a:p>
            <a:pPr marL="0" indent="0" algn="l">
              <a:lnSpc>
                <a:spcPct val="115000"/>
              </a:lnSpc>
              <a:spcAft>
                <a:spcPts val="1000"/>
              </a:spcAft>
              <a:buNone/>
            </a:pPr>
            <a:r>
              <a:rPr lang="en-US" sz="2800" b="1" dirty="0">
                <a:solidFill>
                  <a:srgbClr val="FF0000"/>
                </a:solidFill>
                <a:latin typeface="Garamond" pitchFamily="18" charset="0"/>
                <a:ea typeface="Times New Roman"/>
                <a:cs typeface="Arial"/>
              </a:rPr>
              <a:t>2- Hypotonic solution </a:t>
            </a:r>
          </a:p>
          <a:p>
            <a:pPr marL="0" indent="0" algn="l">
              <a:lnSpc>
                <a:spcPct val="115000"/>
              </a:lnSpc>
              <a:spcAft>
                <a:spcPts val="1000"/>
              </a:spcAft>
              <a:buNone/>
            </a:pPr>
            <a:r>
              <a:rPr lang="en-US" sz="2800" b="1" dirty="0">
                <a:solidFill>
                  <a:srgbClr val="002060"/>
                </a:solidFill>
                <a:latin typeface="Garamond" pitchFamily="18" charset="0"/>
                <a:ea typeface="Times New Roman"/>
                <a:cs typeface="Arial"/>
              </a:rPr>
              <a:t>Is when the solute concentration outside the cell is lower than the concentration inside the cell.</a:t>
            </a:r>
          </a:p>
          <a:p>
            <a:pPr marL="0" indent="0" algn="l">
              <a:lnSpc>
                <a:spcPct val="115000"/>
              </a:lnSpc>
              <a:spcAft>
                <a:spcPts val="1000"/>
              </a:spcAft>
              <a:buNone/>
            </a:pPr>
            <a:r>
              <a:rPr lang="en-US" sz="2800" b="1" dirty="0">
                <a:solidFill>
                  <a:srgbClr val="002060"/>
                </a:solidFill>
                <a:latin typeface="Garamond" pitchFamily="18" charset="0"/>
                <a:ea typeface="Times New Roman"/>
              </a:rPr>
              <a:t>The water moves into the cell, down its concentration gradient (from higher to lower water concentrations).  </a:t>
            </a:r>
          </a:p>
          <a:p>
            <a:pPr marL="0" indent="0" algn="l">
              <a:lnSpc>
                <a:spcPct val="115000"/>
              </a:lnSpc>
              <a:spcAft>
                <a:spcPts val="1000"/>
              </a:spcAft>
              <a:buNone/>
            </a:pPr>
            <a:r>
              <a:rPr lang="en-US" sz="2800" b="1" dirty="0">
                <a:solidFill>
                  <a:srgbClr val="002060"/>
                </a:solidFill>
                <a:latin typeface="Garamond" pitchFamily="18" charset="0"/>
                <a:ea typeface="Times New Roman"/>
              </a:rPr>
              <a:t>That can cause the cell to swell up and explode as they cannot become turgid because there is no cell wall to prevent the cell from bursting.</a:t>
            </a:r>
            <a:endParaRPr lang="en-US" sz="2800" b="1" dirty="0">
              <a:solidFill>
                <a:srgbClr val="002060"/>
              </a:solidFill>
              <a:latin typeface="Garamond" pitchFamily="18" charset="0"/>
              <a:ea typeface="Calibri"/>
              <a:cs typeface="Arial"/>
            </a:endParaRPr>
          </a:p>
          <a:p>
            <a:pPr marL="0" indent="0" algn="l">
              <a:lnSpc>
                <a:spcPct val="115000"/>
              </a:lnSpc>
              <a:spcAft>
                <a:spcPts val="1000"/>
              </a:spcAft>
              <a:buNone/>
            </a:pPr>
            <a:endParaRPr lang="en-US" sz="3200" b="1" dirty="0">
              <a:solidFill>
                <a:srgbClr val="002060"/>
              </a:solidFill>
              <a:latin typeface="Garamond" pitchFamily="18" charset="0"/>
              <a:ea typeface="Calibri"/>
              <a:cs typeface="Arial"/>
            </a:endParaRPr>
          </a:p>
        </p:txBody>
      </p:sp>
    </p:spTree>
    <p:extLst>
      <p:ext uri="{BB962C8B-B14F-4D97-AF65-F5344CB8AC3E}">
        <p14:creationId xmlns:p14="http://schemas.microsoft.com/office/powerpoint/2010/main" val="14101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lvl="0" indent="0" algn="l">
              <a:lnSpc>
                <a:spcPct val="115000"/>
              </a:lnSpc>
              <a:spcAft>
                <a:spcPts val="1000"/>
              </a:spcAft>
              <a:buClr>
                <a:srgbClr val="93A299"/>
              </a:buClr>
              <a:buNone/>
            </a:pPr>
            <a:r>
              <a:rPr lang="en-US" sz="2800" b="1" dirty="0">
                <a:solidFill>
                  <a:srgbClr val="002060"/>
                </a:solidFill>
                <a:latin typeface="Garamond" pitchFamily="18" charset="0"/>
                <a:ea typeface="Times New Roman"/>
              </a:rPr>
              <a:t>when the cell is in danger of bursting, organelles called contractile vacuoles will pump water out of the cell to prevent this.</a:t>
            </a:r>
            <a:endParaRPr lang="en-US" sz="2800" b="1" dirty="0">
              <a:solidFill>
                <a:srgbClr val="002060"/>
              </a:solidFill>
              <a:latin typeface="Garamond" pitchFamily="18" charset="0"/>
              <a:ea typeface="Times New Roman"/>
              <a:cs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027660"/>
            <a:ext cx="3312368" cy="320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62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892480" cy="6309320"/>
          </a:xfrm>
        </p:spPr>
        <p:txBody>
          <a:bodyPr>
            <a:normAutofit/>
          </a:bodyPr>
          <a:lstStyle/>
          <a:p>
            <a:pPr marL="0" indent="0" algn="l">
              <a:lnSpc>
                <a:spcPct val="115000"/>
              </a:lnSpc>
              <a:spcAft>
                <a:spcPts val="1000"/>
              </a:spcAft>
              <a:buNone/>
            </a:pPr>
            <a:r>
              <a:rPr lang="en-US" sz="2800" b="1" dirty="0">
                <a:solidFill>
                  <a:srgbClr val="FF0000"/>
                </a:solidFill>
                <a:latin typeface="Garamond" pitchFamily="18" charset="0"/>
                <a:ea typeface="Times New Roman"/>
                <a:cs typeface="Arial"/>
              </a:rPr>
              <a:t>3- Hypertonic solutions</a:t>
            </a:r>
          </a:p>
          <a:p>
            <a:pPr marL="0" indent="0" algn="l">
              <a:lnSpc>
                <a:spcPct val="115000"/>
              </a:lnSpc>
              <a:spcAft>
                <a:spcPts val="1000"/>
              </a:spcAft>
              <a:buNone/>
            </a:pPr>
            <a:r>
              <a:rPr lang="en-US" sz="2800" b="1" dirty="0">
                <a:solidFill>
                  <a:srgbClr val="002060"/>
                </a:solidFill>
                <a:latin typeface="Garamond" pitchFamily="18" charset="0"/>
                <a:ea typeface="Times New Roman"/>
                <a:cs typeface="Arial"/>
              </a:rPr>
              <a:t>Hypertonic solution is when the solute concentration outside the cell is higher than the concentration inside the cell.</a:t>
            </a:r>
            <a:endParaRPr lang="en-US" sz="2800" b="1" dirty="0">
              <a:solidFill>
                <a:srgbClr val="002060"/>
              </a:solidFill>
              <a:latin typeface="Garamond" pitchFamily="18" charset="0"/>
              <a:ea typeface="Times New Roman"/>
            </a:endParaRPr>
          </a:p>
          <a:p>
            <a:pPr marL="0" indent="0" algn="l">
              <a:lnSpc>
                <a:spcPct val="115000"/>
              </a:lnSpc>
              <a:spcAft>
                <a:spcPts val="1000"/>
              </a:spcAft>
              <a:buNone/>
            </a:pPr>
            <a:r>
              <a:rPr lang="en-US" sz="2800" b="1" dirty="0">
                <a:solidFill>
                  <a:srgbClr val="002060"/>
                </a:solidFill>
                <a:latin typeface="Garamond" pitchFamily="18" charset="0"/>
                <a:ea typeface="Times New Roman"/>
                <a:cs typeface="Arial"/>
              </a:rPr>
              <a:t> </a:t>
            </a:r>
          </a:p>
          <a:p>
            <a:pPr marL="0" indent="0" algn="l">
              <a:lnSpc>
                <a:spcPct val="115000"/>
              </a:lnSpc>
              <a:spcAft>
                <a:spcPts val="1000"/>
              </a:spcAft>
              <a:buNone/>
            </a:pPr>
            <a:r>
              <a:rPr lang="en-US" sz="2800" b="1" dirty="0">
                <a:solidFill>
                  <a:srgbClr val="002060"/>
                </a:solidFill>
                <a:latin typeface="Garamond" pitchFamily="18" charset="0"/>
                <a:ea typeface="Calibri"/>
                <a:cs typeface="Arial"/>
              </a:rPr>
              <a:t>In hypertonic solutions, water diffuses out of the cell due to osmosis and the cell shrinks</a:t>
            </a:r>
            <a:r>
              <a:rPr lang="en-US" sz="2800" b="1" dirty="0">
                <a:solidFill>
                  <a:srgbClr val="002060"/>
                </a:solidFill>
                <a:latin typeface="Garamond" pitchFamily="18" charset="0"/>
                <a:ea typeface="Times New Roman"/>
                <a:cs typeface="Arial"/>
              </a:rPr>
              <a:t> </a:t>
            </a:r>
            <a:r>
              <a:rPr lang="en-US" sz="2800" b="1" dirty="0">
                <a:solidFill>
                  <a:srgbClr val="002060"/>
                </a:solidFill>
                <a:latin typeface="Garamond" pitchFamily="18" charset="0"/>
                <a:ea typeface="Calibri"/>
                <a:cs typeface="Arial"/>
              </a:rPr>
              <a:t>in a process termed crenation.</a:t>
            </a:r>
          </a:p>
          <a:p>
            <a:pPr marL="0" indent="0" algn="l">
              <a:lnSpc>
                <a:spcPct val="115000"/>
              </a:lnSpc>
              <a:spcAft>
                <a:spcPts val="1000"/>
              </a:spcAft>
              <a:buNone/>
            </a:pPr>
            <a:endParaRPr lang="en-US" sz="2800" b="1" dirty="0">
              <a:solidFill>
                <a:srgbClr val="002060"/>
              </a:solidFill>
              <a:latin typeface="Garamond" pitchFamily="18" charset="0"/>
              <a:ea typeface="Times New Roman"/>
            </a:endParaRPr>
          </a:p>
          <a:p>
            <a:pPr marL="0" indent="0" algn="l">
              <a:lnSpc>
                <a:spcPct val="115000"/>
              </a:lnSpc>
              <a:spcAft>
                <a:spcPts val="1000"/>
              </a:spcAft>
              <a:buNone/>
            </a:pPr>
            <a:r>
              <a:rPr lang="en-US" sz="3200" dirty="0">
                <a:latin typeface="Times New Roman"/>
                <a:ea typeface="Times New Roman"/>
              </a:rPr>
              <a:t> </a:t>
            </a:r>
          </a:p>
          <a:p>
            <a:pPr marL="0" indent="0" algn="l">
              <a:lnSpc>
                <a:spcPct val="115000"/>
              </a:lnSpc>
              <a:spcAft>
                <a:spcPts val="1000"/>
              </a:spcAft>
              <a:buNone/>
            </a:pPr>
            <a:endParaRPr lang="en-US" sz="3200" dirty="0">
              <a:ea typeface="Calibri"/>
              <a:cs typeface="Arial"/>
            </a:endParaRPr>
          </a:p>
        </p:txBody>
      </p:sp>
    </p:spTree>
    <p:extLst>
      <p:ext uri="{BB962C8B-B14F-4D97-AF65-F5344CB8AC3E}">
        <p14:creationId xmlns:p14="http://schemas.microsoft.com/office/powerpoint/2010/main" val="19517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aramond" pitchFamily="18" charset="0"/>
              </a:rPr>
              <a:t>Objectives</a:t>
            </a:r>
            <a:endParaRPr lang="ar-IQ" sz="3200" b="1" dirty="0">
              <a:latin typeface="Garamond" pitchFamily="18" charset="0"/>
            </a:endParaRPr>
          </a:p>
        </p:txBody>
      </p:sp>
      <p:sp>
        <p:nvSpPr>
          <p:cNvPr id="3" name="Content Placeholder 2"/>
          <p:cNvSpPr>
            <a:spLocks noGrp="1"/>
          </p:cNvSpPr>
          <p:nvPr>
            <p:ph idx="1"/>
          </p:nvPr>
        </p:nvSpPr>
        <p:spPr/>
        <p:txBody>
          <a:bodyPr>
            <a:normAutofit/>
          </a:bodyPr>
          <a:lstStyle/>
          <a:p>
            <a:pPr marL="0" indent="0" algn="l">
              <a:buNone/>
            </a:pPr>
            <a:r>
              <a:rPr lang="en-US" sz="2800" b="1" dirty="0">
                <a:solidFill>
                  <a:srgbClr val="002060"/>
                </a:solidFill>
                <a:latin typeface="Garamond" pitchFamily="18" charset="0"/>
              </a:rPr>
              <a:t>To know how material can pass through P.M</a:t>
            </a:r>
          </a:p>
          <a:p>
            <a:pPr marL="0" indent="0" algn="l">
              <a:buNone/>
            </a:pPr>
            <a:endParaRPr lang="en-US" sz="2800" b="1" dirty="0">
              <a:solidFill>
                <a:srgbClr val="002060"/>
              </a:solidFill>
              <a:latin typeface="Garamond" pitchFamily="18" charset="0"/>
            </a:endParaRPr>
          </a:p>
          <a:p>
            <a:pPr marL="0" indent="0" algn="l">
              <a:buNone/>
            </a:pPr>
            <a:r>
              <a:rPr lang="en-US" sz="2800" b="1" dirty="0">
                <a:solidFill>
                  <a:srgbClr val="002060"/>
                </a:solidFill>
                <a:latin typeface="Garamond" pitchFamily="18" charset="0"/>
              </a:rPr>
              <a:t>To know the types and the mechanisms of transport across P.M.</a:t>
            </a:r>
            <a:endParaRPr lang="ar-IQ" sz="2800" b="1" dirty="0">
              <a:solidFill>
                <a:srgbClr val="002060"/>
              </a:solidFill>
              <a:latin typeface="Garamond" pitchFamily="18" charset="0"/>
            </a:endParaRPr>
          </a:p>
        </p:txBody>
      </p:sp>
    </p:spTree>
    <p:extLst>
      <p:ext uri="{BB962C8B-B14F-4D97-AF65-F5344CB8AC3E}">
        <p14:creationId xmlns:p14="http://schemas.microsoft.com/office/powerpoint/2010/main" val="385184897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916832"/>
            <a:ext cx="4032448" cy="309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6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normAutofit/>
          </a:bodyPr>
          <a:lstStyle/>
          <a:p>
            <a:pPr marL="0" lvl="0" indent="0" algn="l">
              <a:lnSpc>
                <a:spcPct val="115000"/>
              </a:lnSpc>
              <a:spcBef>
                <a:spcPts val="250"/>
              </a:spcBef>
              <a:spcAft>
                <a:spcPts val="1000"/>
              </a:spcAft>
              <a:buClr>
                <a:srgbClr val="93A299"/>
              </a:buClr>
              <a:buNone/>
            </a:pPr>
            <a:r>
              <a:rPr lang="en-US" sz="2800" b="1" dirty="0">
                <a:solidFill>
                  <a:srgbClr val="002060"/>
                </a:solidFill>
                <a:latin typeface="Garamond" pitchFamily="18" charset="0"/>
                <a:ea typeface="Times New Roman"/>
                <a:cs typeface="Arial"/>
              </a:rPr>
              <a:t>2-Transport mechanisms (requiring energy from cells)</a:t>
            </a:r>
          </a:p>
          <a:p>
            <a:pPr marL="0" lvl="0" indent="0" algn="l">
              <a:spcBef>
                <a:spcPts val="250"/>
              </a:spcBef>
              <a:buClr>
                <a:srgbClr val="93A299"/>
              </a:buClr>
              <a:buNone/>
            </a:pPr>
            <a:r>
              <a:rPr lang="en-US" sz="2800" b="1" dirty="0">
                <a:solidFill>
                  <a:srgbClr val="002060"/>
                </a:solidFill>
                <a:latin typeface="Garamond" pitchFamily="18" charset="0"/>
                <a:ea typeface="Times New Roman"/>
                <a:cs typeface="Arial"/>
              </a:rPr>
              <a:t>Why required energy?</a:t>
            </a:r>
            <a:r>
              <a:rPr lang="en-US" sz="2800" b="1" dirty="0">
                <a:solidFill>
                  <a:srgbClr val="002060"/>
                </a:solidFill>
                <a:latin typeface="Garamond" pitchFamily="18" charset="0"/>
                <a:ea typeface="Times New Roman"/>
              </a:rPr>
              <a:t> </a:t>
            </a:r>
          </a:p>
          <a:p>
            <a:pPr marL="0" lvl="0" indent="0" algn="l">
              <a:spcBef>
                <a:spcPts val="250"/>
              </a:spcBef>
              <a:buClr>
                <a:srgbClr val="93A299"/>
              </a:buClr>
              <a:buNone/>
            </a:pPr>
            <a:endParaRPr lang="en-US" sz="2800" b="1" dirty="0">
              <a:solidFill>
                <a:srgbClr val="002060"/>
              </a:solidFill>
              <a:latin typeface="Garamond" pitchFamily="18" charset="0"/>
              <a:ea typeface="Times New Roman"/>
            </a:endParaRPr>
          </a:p>
          <a:p>
            <a:pPr marL="0" lvl="0" indent="0" algn="l">
              <a:spcBef>
                <a:spcPts val="250"/>
              </a:spcBef>
              <a:buClr>
                <a:srgbClr val="93A299"/>
              </a:buClr>
              <a:buNone/>
            </a:pPr>
            <a:r>
              <a:rPr lang="en-US" sz="2800" b="1" dirty="0">
                <a:solidFill>
                  <a:srgbClr val="002060"/>
                </a:solidFill>
                <a:latin typeface="Garamond" pitchFamily="18" charset="0"/>
                <a:ea typeface="Times New Roman"/>
              </a:rPr>
              <a:t>The cell needs to transport molecules from low to high concentration and that needs energy </a:t>
            </a:r>
            <a:endParaRPr lang="en-US" sz="2800" b="1" dirty="0">
              <a:solidFill>
                <a:srgbClr val="002060"/>
              </a:solidFill>
              <a:latin typeface="Garamond" pitchFamily="18" charset="0"/>
              <a:ea typeface="Times New Roman"/>
              <a:cs typeface="Arial"/>
            </a:endParaRPr>
          </a:p>
          <a:p>
            <a:pPr marL="0" lvl="0" indent="0" algn="l">
              <a:spcBef>
                <a:spcPts val="250"/>
              </a:spcBef>
              <a:buClr>
                <a:srgbClr val="93A299"/>
              </a:buClr>
              <a:buNone/>
            </a:pPr>
            <a:endParaRPr lang="en-US" sz="2800" b="1" dirty="0">
              <a:solidFill>
                <a:srgbClr val="002060"/>
              </a:solidFill>
              <a:latin typeface="Garamond" pitchFamily="18" charset="0"/>
              <a:ea typeface="Times New Roman"/>
              <a:cs typeface="Arial"/>
            </a:endParaRPr>
          </a:p>
          <a:p>
            <a:pPr marL="0" lvl="0" indent="0" algn="l">
              <a:spcBef>
                <a:spcPts val="250"/>
              </a:spcBef>
              <a:buClr>
                <a:srgbClr val="93A299"/>
              </a:buClr>
              <a:buNone/>
            </a:pPr>
            <a:r>
              <a:rPr lang="en-US" sz="2800" b="1" dirty="0">
                <a:solidFill>
                  <a:srgbClr val="002060"/>
                </a:solidFill>
                <a:latin typeface="Garamond" pitchFamily="18" charset="0"/>
                <a:ea typeface="Times New Roman"/>
                <a:cs typeface="Arial"/>
              </a:rPr>
              <a:t>Source of energy? </a:t>
            </a:r>
            <a:endParaRPr lang="en-US" sz="2800" b="1" dirty="0">
              <a:solidFill>
                <a:srgbClr val="002060"/>
              </a:solidFill>
              <a:latin typeface="Garamond" pitchFamily="18" charset="0"/>
              <a:ea typeface="Times New Roman"/>
            </a:endParaRPr>
          </a:p>
          <a:p>
            <a:pPr marL="0" lvl="0" indent="0" algn="l">
              <a:lnSpc>
                <a:spcPct val="115000"/>
              </a:lnSpc>
              <a:spcBef>
                <a:spcPts val="250"/>
              </a:spcBef>
              <a:spcAft>
                <a:spcPts val="1000"/>
              </a:spcAft>
              <a:buClr>
                <a:srgbClr val="93A299"/>
              </a:buClr>
              <a:buNone/>
            </a:pPr>
            <a:r>
              <a:rPr lang="en-US" sz="2800" b="1" dirty="0">
                <a:solidFill>
                  <a:srgbClr val="002060"/>
                </a:solidFill>
                <a:latin typeface="Garamond" pitchFamily="18" charset="0"/>
                <a:ea typeface="Times New Roman"/>
              </a:rPr>
              <a:t>ATP hydrolysis</a:t>
            </a:r>
            <a:r>
              <a:rPr lang="en-US" sz="2800" dirty="0">
                <a:solidFill>
                  <a:prstClr val="black"/>
                </a:solidFill>
                <a:latin typeface="Times New Roman"/>
                <a:ea typeface="Times New Roman"/>
              </a:rPr>
              <a:t> </a:t>
            </a:r>
            <a:endParaRPr lang="en-US" sz="2800" dirty="0">
              <a:solidFill>
                <a:srgbClr val="292934"/>
              </a:solidFill>
              <a:latin typeface="Times New Roman"/>
              <a:ea typeface="Times New Roman"/>
              <a:cs typeface="Arial"/>
            </a:endParaRPr>
          </a:p>
          <a:p>
            <a:pPr marL="0" indent="0" algn="l">
              <a:buNone/>
            </a:pPr>
            <a:endParaRPr lang="ar-IQ" dirty="0"/>
          </a:p>
        </p:txBody>
      </p:sp>
    </p:spTree>
    <p:extLst>
      <p:ext uri="{BB962C8B-B14F-4D97-AF65-F5344CB8AC3E}">
        <p14:creationId xmlns:p14="http://schemas.microsoft.com/office/powerpoint/2010/main" val="1433203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4876800"/>
          </a:xfrm>
        </p:spPr>
        <p:txBody>
          <a:bodyPr/>
          <a:lstStyle/>
          <a:p>
            <a:pPr marL="0" lvl="0" indent="0" algn="l">
              <a:spcBef>
                <a:spcPts val="250"/>
              </a:spcBef>
              <a:buClr>
                <a:srgbClr val="F07F09"/>
              </a:buClr>
              <a:buSzPct val="80000"/>
              <a:buNone/>
            </a:pPr>
            <a:r>
              <a:rPr lang="en-US" sz="2800" b="1" dirty="0">
                <a:solidFill>
                  <a:srgbClr val="002060"/>
                </a:solidFill>
                <a:latin typeface="Garamond" pitchFamily="18" charset="0"/>
                <a:cs typeface="Times New Roman" pitchFamily="18" charset="0"/>
              </a:rPr>
              <a:t>There are two main types of transport mechanisms that require energy</a:t>
            </a:r>
          </a:p>
          <a:p>
            <a:pPr marL="0" lvl="0" indent="0" algn="l">
              <a:spcBef>
                <a:spcPts val="250"/>
              </a:spcBef>
              <a:buClr>
                <a:srgbClr val="F07F09"/>
              </a:buClr>
              <a:buSzPct val="80000"/>
              <a:buNone/>
            </a:pPr>
            <a:endParaRPr lang="en-US" sz="2800" b="1" dirty="0">
              <a:solidFill>
                <a:srgbClr val="002060"/>
              </a:solidFill>
              <a:latin typeface="Garamond" pitchFamily="18" charset="0"/>
              <a:cs typeface="Times New Roman" pitchFamily="18" charset="0"/>
            </a:endParaRPr>
          </a:p>
          <a:p>
            <a:pPr marL="0" lvl="0" indent="0" algn="l">
              <a:spcBef>
                <a:spcPts val="250"/>
              </a:spcBef>
              <a:buClr>
                <a:srgbClr val="F07F09"/>
              </a:buClr>
              <a:buSzPct val="80000"/>
              <a:buNone/>
            </a:pPr>
            <a:r>
              <a:rPr lang="en-US" sz="2800" b="1" dirty="0">
                <a:solidFill>
                  <a:schemeClr val="accent6"/>
                </a:solidFill>
                <a:latin typeface="Garamond" pitchFamily="18" charset="0"/>
                <a:cs typeface="Times New Roman" pitchFamily="18" charset="0"/>
              </a:rPr>
              <a:t>A- active transport</a:t>
            </a:r>
          </a:p>
          <a:p>
            <a:pPr marL="0" lvl="0" indent="0" algn="l">
              <a:spcBef>
                <a:spcPts val="250"/>
              </a:spcBef>
              <a:buClr>
                <a:srgbClr val="F07F09"/>
              </a:buClr>
              <a:buSzPct val="80000"/>
              <a:buNone/>
            </a:pPr>
            <a:endParaRPr lang="en-US" sz="2800" b="1" dirty="0">
              <a:solidFill>
                <a:srgbClr val="002060"/>
              </a:solidFill>
              <a:latin typeface="Garamond" pitchFamily="18" charset="0"/>
              <a:cs typeface="Times New Roman" pitchFamily="18" charset="0"/>
            </a:endParaRPr>
          </a:p>
          <a:p>
            <a:pPr marL="0" lvl="0" indent="0" algn="l">
              <a:spcBef>
                <a:spcPts val="250"/>
              </a:spcBef>
              <a:buClr>
                <a:srgbClr val="F07F09"/>
              </a:buClr>
              <a:buSzPct val="80000"/>
              <a:buNone/>
            </a:pPr>
            <a:r>
              <a:rPr lang="en-US" sz="2800" b="1" dirty="0">
                <a:solidFill>
                  <a:schemeClr val="accent6"/>
                </a:solidFill>
                <a:latin typeface="Garamond" pitchFamily="18" charset="0"/>
                <a:cs typeface="Times New Roman" pitchFamily="18" charset="0"/>
              </a:rPr>
              <a:t>B- bulk transport</a:t>
            </a:r>
            <a:endParaRPr lang="ar-IQ" sz="2800" b="1" dirty="0">
              <a:solidFill>
                <a:schemeClr val="accent6"/>
              </a:solidFill>
              <a:latin typeface="Garamond" pitchFamily="18" charset="0"/>
              <a:cs typeface="Times New Roman" pitchFamily="18" charset="0"/>
            </a:endParaRPr>
          </a:p>
        </p:txBody>
      </p:sp>
    </p:spTree>
    <p:extLst>
      <p:ext uri="{BB962C8B-B14F-4D97-AF65-F5344CB8AC3E}">
        <p14:creationId xmlns:p14="http://schemas.microsoft.com/office/powerpoint/2010/main" val="1249486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00328"/>
          </a:xfrm>
        </p:spPr>
        <p:txBody>
          <a:bodyPr>
            <a:normAutofit/>
          </a:bodyPr>
          <a:lstStyle/>
          <a:p>
            <a:pPr marL="0" lvl="0" indent="0" algn="l">
              <a:spcBef>
                <a:spcPts val="250"/>
              </a:spcBef>
              <a:buClr>
                <a:srgbClr val="93A299"/>
              </a:buClr>
              <a:buNone/>
            </a:pPr>
            <a:endParaRPr lang="en-US" sz="2800" b="1" dirty="0">
              <a:solidFill>
                <a:srgbClr val="292934"/>
              </a:solidFill>
              <a:latin typeface="Times New Roman"/>
              <a:ea typeface="Times New Roman"/>
            </a:endParaRPr>
          </a:p>
          <a:p>
            <a:pPr marL="0" lvl="0" indent="0" algn="l">
              <a:spcBef>
                <a:spcPts val="250"/>
              </a:spcBef>
              <a:buClr>
                <a:srgbClr val="93A299"/>
              </a:buClr>
              <a:buNone/>
            </a:pPr>
            <a:r>
              <a:rPr lang="en-US" sz="2800" b="1" dirty="0">
                <a:solidFill>
                  <a:schemeClr val="accent6"/>
                </a:solidFill>
                <a:latin typeface="Garamond" pitchFamily="18" charset="0"/>
                <a:ea typeface="Times New Roman"/>
              </a:rPr>
              <a:t>A- Active transport </a:t>
            </a:r>
            <a:r>
              <a:rPr lang="en-US" sz="2800" b="1" dirty="0">
                <a:solidFill>
                  <a:srgbClr val="002060"/>
                </a:solidFill>
                <a:latin typeface="Garamond" pitchFamily="18" charset="0"/>
                <a:ea typeface="Times New Roman"/>
              </a:rPr>
              <a:t>is the movement of substances like ions against its concentration gradient (from low to high concentration).</a:t>
            </a:r>
          </a:p>
          <a:p>
            <a:pPr marL="0" lvl="0" indent="0" algn="l">
              <a:spcBef>
                <a:spcPts val="250"/>
              </a:spcBef>
              <a:buClr>
                <a:srgbClr val="93A299"/>
              </a:buClr>
              <a:buNone/>
            </a:pPr>
            <a:endParaRPr lang="en-US" sz="2800" b="1" dirty="0">
              <a:solidFill>
                <a:srgbClr val="002060"/>
              </a:solidFill>
              <a:latin typeface="Garamond" pitchFamily="18" charset="0"/>
              <a:ea typeface="Times New Roman"/>
            </a:endParaRPr>
          </a:p>
          <a:p>
            <a:pPr marL="0" lvl="0" indent="0" algn="l">
              <a:spcBef>
                <a:spcPts val="250"/>
              </a:spcBef>
              <a:buClr>
                <a:srgbClr val="93A299"/>
              </a:buClr>
              <a:buNone/>
            </a:pPr>
            <a:r>
              <a:rPr lang="en-US" sz="2800" b="1" dirty="0">
                <a:solidFill>
                  <a:srgbClr val="002060"/>
                </a:solidFill>
                <a:latin typeface="Garamond" pitchFamily="18" charset="0"/>
                <a:ea typeface="Times New Roman"/>
              </a:rPr>
              <a:t>Usually associated with </a:t>
            </a:r>
            <a:r>
              <a:rPr lang="en-US" sz="2800" b="1" dirty="0">
                <a:solidFill>
                  <a:srgbClr val="C00000"/>
                </a:solidFill>
                <a:latin typeface="Garamond" pitchFamily="18" charset="0"/>
                <a:ea typeface="Times New Roman"/>
              </a:rPr>
              <a:t>accumulating</a:t>
            </a:r>
            <a:r>
              <a:rPr lang="en-US" sz="2800" b="1" dirty="0">
                <a:solidFill>
                  <a:srgbClr val="002060"/>
                </a:solidFill>
                <a:latin typeface="Garamond" pitchFamily="18" charset="0"/>
                <a:ea typeface="Times New Roman"/>
              </a:rPr>
              <a:t> high concentrations of molecules that the cell needs, like ions, glucose and amino acids.</a:t>
            </a:r>
          </a:p>
          <a:p>
            <a:pPr marL="0" lvl="0" indent="0" algn="l">
              <a:spcBef>
                <a:spcPts val="250"/>
              </a:spcBef>
              <a:buClr>
                <a:srgbClr val="93A299"/>
              </a:buClr>
              <a:buNone/>
            </a:pPr>
            <a:endParaRPr lang="en-US" sz="2800" b="1" dirty="0">
              <a:solidFill>
                <a:srgbClr val="002060"/>
              </a:solidFill>
              <a:latin typeface="Garamond" pitchFamily="18" charset="0"/>
              <a:ea typeface="Times New Roman"/>
            </a:endParaRPr>
          </a:p>
          <a:p>
            <a:pPr marL="0" lvl="0" indent="0" algn="l">
              <a:spcBef>
                <a:spcPts val="250"/>
              </a:spcBef>
              <a:buClr>
                <a:srgbClr val="93A299"/>
              </a:buClr>
              <a:buNone/>
            </a:pPr>
            <a:r>
              <a:rPr lang="en-US" sz="2800" b="1" dirty="0">
                <a:solidFill>
                  <a:srgbClr val="002060"/>
                </a:solidFill>
                <a:latin typeface="Garamond" pitchFamily="18" charset="0"/>
                <a:ea typeface="Times New Roman"/>
              </a:rPr>
              <a:t>Cell will needs </a:t>
            </a:r>
            <a:r>
              <a:rPr lang="en-US" sz="2800" b="1" dirty="0">
                <a:solidFill>
                  <a:srgbClr val="FF0000"/>
                </a:solidFill>
                <a:latin typeface="Garamond" pitchFamily="18" charset="0"/>
                <a:ea typeface="Times New Roman"/>
              </a:rPr>
              <a:t>energy(ATP)</a:t>
            </a:r>
            <a:r>
              <a:rPr lang="en-US" sz="2800" b="1" dirty="0">
                <a:solidFill>
                  <a:srgbClr val="002060"/>
                </a:solidFill>
                <a:latin typeface="Garamond" pitchFamily="18" charset="0"/>
                <a:ea typeface="Times New Roman"/>
              </a:rPr>
              <a:t> and </a:t>
            </a:r>
            <a:r>
              <a:rPr lang="en-US" sz="2800" b="1" dirty="0">
                <a:solidFill>
                  <a:srgbClr val="FF0000"/>
                </a:solidFill>
                <a:latin typeface="Garamond" pitchFamily="18" charset="0"/>
                <a:ea typeface="Times New Roman"/>
              </a:rPr>
              <a:t>carrier protein </a:t>
            </a:r>
            <a:r>
              <a:rPr lang="en-US" sz="2800" b="1" dirty="0">
                <a:solidFill>
                  <a:srgbClr val="002060"/>
                </a:solidFill>
                <a:latin typeface="Garamond" pitchFamily="18" charset="0"/>
                <a:ea typeface="Times New Roman"/>
              </a:rPr>
              <a:t>to transport molecules.</a:t>
            </a:r>
          </a:p>
        </p:txBody>
      </p:sp>
    </p:spTree>
    <p:extLst>
      <p:ext uri="{BB962C8B-B14F-4D97-AF65-F5344CB8AC3E}">
        <p14:creationId xmlns:p14="http://schemas.microsoft.com/office/powerpoint/2010/main" val="46494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7112D-A6E8-46C8-99CD-E7159C965530}"/>
              </a:ext>
            </a:extLst>
          </p:cNvPr>
          <p:cNvSpPr>
            <a:spLocks noGrp="1"/>
          </p:cNvSpPr>
          <p:nvPr>
            <p:ph idx="1"/>
          </p:nvPr>
        </p:nvSpPr>
        <p:spPr/>
        <p:txBody>
          <a:bodyPr>
            <a:normAutofit/>
          </a:bodyPr>
          <a:lstStyle/>
          <a:p>
            <a:pPr marL="0" indent="0" algn="l">
              <a:buNone/>
            </a:pPr>
            <a:r>
              <a:rPr lang="en-US" sz="2800" b="1" dirty="0">
                <a:solidFill>
                  <a:srgbClr val="002060"/>
                </a:solidFill>
                <a:latin typeface="Garamond" panose="02020404030301010803" pitchFamily="18" charset="0"/>
              </a:rPr>
              <a:t>T</a:t>
            </a:r>
            <a:r>
              <a:rPr lang="en-US" sz="2800" b="1">
                <a:solidFill>
                  <a:srgbClr val="002060"/>
                </a:solidFill>
                <a:latin typeface="Garamond" panose="02020404030301010803" pitchFamily="18" charset="0"/>
              </a:rPr>
              <a:t>he </a:t>
            </a:r>
            <a:r>
              <a:rPr lang="en-US" sz="2800" b="1" dirty="0">
                <a:solidFill>
                  <a:srgbClr val="002060"/>
                </a:solidFill>
                <a:latin typeface="Garamond" panose="02020404030301010803" pitchFamily="18" charset="0"/>
              </a:rPr>
              <a:t>kidney cells have a large number of mitochondria (to create energy) near membranes where active transport is occurring for re-use needed nutrients from the waste like water, amino acids, vitamins and glucose are reabsorbed into blood stream. </a:t>
            </a:r>
            <a:endParaRPr lang="ar-IQ" sz="2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422415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640288"/>
          </a:xfrm>
        </p:spPr>
        <p:txBody>
          <a:bodyPr>
            <a:normAutofit/>
          </a:bodyPr>
          <a:lstStyle/>
          <a:p>
            <a:pPr marL="0" lvl="0" indent="0" algn="l">
              <a:spcBef>
                <a:spcPts val="250"/>
              </a:spcBef>
              <a:buClr>
                <a:srgbClr val="F07F09"/>
              </a:buClr>
              <a:buSzPct val="80000"/>
              <a:buNone/>
            </a:pPr>
            <a:r>
              <a:rPr lang="en-US" sz="2800" b="1" dirty="0">
                <a:solidFill>
                  <a:schemeClr val="accent6"/>
                </a:solidFill>
                <a:latin typeface="Garamond" pitchFamily="18" charset="0"/>
                <a:ea typeface="Times New Roman"/>
              </a:rPr>
              <a:t>B- Bulk transport </a:t>
            </a: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Is the movement of substances or </a:t>
            </a:r>
            <a:r>
              <a:rPr lang="en-US" sz="2800" b="1" dirty="0">
                <a:solidFill>
                  <a:srgbClr val="C00000"/>
                </a:solidFill>
                <a:latin typeface="Garamond" pitchFamily="18" charset="0"/>
                <a:ea typeface="Times New Roman"/>
              </a:rPr>
              <a:t>macromolecules </a:t>
            </a:r>
            <a:r>
              <a:rPr lang="en-US" sz="2800" b="1" dirty="0">
                <a:solidFill>
                  <a:srgbClr val="002060"/>
                </a:solidFill>
                <a:latin typeface="Garamond" pitchFamily="18" charset="0"/>
                <a:ea typeface="Times New Roman"/>
              </a:rPr>
              <a:t> across membrane within a small vacuole.</a:t>
            </a:r>
          </a:p>
          <a:p>
            <a:pPr marL="0" lvl="0" indent="0" algn="l">
              <a:spcBef>
                <a:spcPts val="250"/>
              </a:spcBef>
              <a:buClr>
                <a:srgbClr val="F07F09"/>
              </a:buClr>
              <a:buSzPct val="80000"/>
              <a:buNone/>
            </a:pPr>
            <a:endParaRPr lang="en-US" sz="2800" b="1" dirty="0">
              <a:solidFill>
                <a:srgbClr val="002060"/>
              </a:solidFill>
              <a:latin typeface="Garamond" pitchFamily="18" charset="0"/>
              <a:ea typeface="Times New Roman"/>
            </a:endParaRP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These processes are grouped according to whether materials are moved into or out of the cells.</a:t>
            </a:r>
          </a:p>
          <a:p>
            <a:pPr marL="0" lvl="0" indent="0" algn="l">
              <a:spcBef>
                <a:spcPts val="250"/>
              </a:spcBef>
              <a:buClr>
                <a:srgbClr val="F07F09"/>
              </a:buClr>
              <a:buSzPct val="80000"/>
              <a:buNone/>
            </a:pPr>
            <a:endParaRPr lang="en-US" sz="2800" b="1" dirty="0">
              <a:solidFill>
                <a:srgbClr val="002060"/>
              </a:solidFill>
              <a:latin typeface="Garamond" pitchFamily="18" charset="0"/>
              <a:ea typeface="Times New Roman"/>
            </a:endParaRP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There are two types of bulk transport:</a:t>
            </a: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1-Endocytosis</a:t>
            </a: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2-Exocytosis</a:t>
            </a:r>
          </a:p>
          <a:p>
            <a:pPr marL="0" indent="0" algn="l">
              <a:buNone/>
            </a:pPr>
            <a:endParaRPr lang="ar-IQ" dirty="0"/>
          </a:p>
        </p:txBody>
      </p:sp>
    </p:spTree>
    <p:extLst>
      <p:ext uri="{BB962C8B-B14F-4D97-AF65-F5344CB8AC3E}">
        <p14:creationId xmlns:p14="http://schemas.microsoft.com/office/powerpoint/2010/main" val="229342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712296"/>
          </a:xfrm>
        </p:spPr>
        <p:txBody>
          <a:bodyPr/>
          <a:lstStyle/>
          <a:p>
            <a:pPr marL="0" lvl="0" indent="0" algn="l">
              <a:spcBef>
                <a:spcPts val="250"/>
              </a:spcBef>
              <a:buClr>
                <a:srgbClr val="F07F09"/>
              </a:buClr>
              <a:buSzPct val="80000"/>
              <a:buNone/>
            </a:pPr>
            <a:r>
              <a:rPr lang="en-US" sz="2800" b="1" dirty="0">
                <a:solidFill>
                  <a:schemeClr val="tx2">
                    <a:lumMod val="75000"/>
                  </a:schemeClr>
                </a:solidFill>
                <a:latin typeface="Garamond" pitchFamily="18" charset="0"/>
              </a:rPr>
              <a:t>Endocytosis: </a:t>
            </a:r>
            <a:r>
              <a:rPr lang="en-US" sz="2800" b="1" dirty="0">
                <a:solidFill>
                  <a:srgbClr val="002060"/>
                </a:solidFill>
                <a:latin typeface="Garamond" pitchFamily="18" charset="0"/>
                <a:ea typeface="Times New Roman"/>
              </a:rPr>
              <a:t>cells uptake molecules and particles from surrounding media.</a:t>
            </a: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How it works?</a:t>
            </a: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Invagination</a:t>
            </a:r>
          </a:p>
          <a:p>
            <a:pPr marL="0" lvl="0" indent="0" algn="l">
              <a:spcBef>
                <a:spcPts val="250"/>
              </a:spcBef>
              <a:buClr>
                <a:srgbClr val="F07F09"/>
              </a:buClr>
              <a:buSzPct val="80000"/>
              <a:buNone/>
            </a:pPr>
            <a:endParaRPr lang="en-US" sz="2800" b="1" dirty="0">
              <a:solidFill>
                <a:srgbClr val="002060"/>
              </a:solidFill>
              <a:latin typeface="Garamond" pitchFamily="18" charset="0"/>
              <a:ea typeface="Times New Roman"/>
            </a:endParaRPr>
          </a:p>
          <a:p>
            <a:pPr marL="0" lvl="0" indent="0" algn="l">
              <a:spcBef>
                <a:spcPts val="250"/>
              </a:spcBef>
              <a:buClr>
                <a:srgbClr val="F07F09"/>
              </a:buClr>
              <a:buSzPct val="80000"/>
              <a:buNone/>
            </a:pPr>
            <a:r>
              <a:rPr lang="en-US" sz="2800" b="1" dirty="0">
                <a:solidFill>
                  <a:srgbClr val="002060"/>
                </a:solidFill>
                <a:latin typeface="Garamond" pitchFamily="18" charset="0"/>
                <a:ea typeface="Times New Roman"/>
              </a:rPr>
              <a:t>Endocytosis occurs in one of three ways :</a:t>
            </a:r>
          </a:p>
          <a:p>
            <a:pPr marL="0" lvl="0" indent="0" algn="l">
              <a:lnSpc>
                <a:spcPct val="115000"/>
              </a:lnSpc>
              <a:spcBef>
                <a:spcPts val="250"/>
              </a:spcBef>
              <a:spcAft>
                <a:spcPts val="1000"/>
              </a:spcAft>
              <a:buClr>
                <a:srgbClr val="F07F09"/>
              </a:buClr>
              <a:buSzPct val="80000"/>
              <a:buNone/>
            </a:pPr>
            <a:r>
              <a:rPr lang="en-US" sz="2800" b="1" dirty="0">
                <a:solidFill>
                  <a:schemeClr val="tx2">
                    <a:lumMod val="50000"/>
                  </a:schemeClr>
                </a:solidFill>
                <a:latin typeface="Garamond" pitchFamily="18" charset="0"/>
                <a:ea typeface="Times New Roman"/>
                <a:cs typeface="Arial"/>
              </a:rPr>
              <a:t>1-Phagocytosis</a:t>
            </a:r>
            <a:r>
              <a:rPr lang="en-US" sz="2800" b="1" dirty="0">
                <a:solidFill>
                  <a:srgbClr val="002060"/>
                </a:solidFill>
                <a:latin typeface="Garamond" pitchFamily="18" charset="0"/>
                <a:ea typeface="Times New Roman"/>
                <a:cs typeface="Arial"/>
              </a:rPr>
              <a:t> (cell eating) </a:t>
            </a:r>
          </a:p>
          <a:p>
            <a:pPr marL="0" lvl="0" indent="0" algn="l">
              <a:lnSpc>
                <a:spcPct val="115000"/>
              </a:lnSpc>
              <a:spcBef>
                <a:spcPts val="250"/>
              </a:spcBef>
              <a:spcAft>
                <a:spcPts val="1000"/>
              </a:spcAft>
              <a:buClr>
                <a:srgbClr val="F07F09"/>
              </a:buClr>
              <a:buSzPct val="80000"/>
              <a:buNone/>
            </a:pPr>
            <a:r>
              <a:rPr lang="en-US" sz="2800" b="1" dirty="0">
                <a:solidFill>
                  <a:srgbClr val="002060"/>
                </a:solidFill>
                <a:latin typeface="Garamond" pitchFamily="18" charset="0"/>
                <a:ea typeface="Times New Roman"/>
                <a:cs typeface="Arial"/>
              </a:rPr>
              <a:t>Cytoplasmic process (pseudopodia) of the cell is extended and surrounds the particles and form vesicle called phagosome. </a:t>
            </a:r>
          </a:p>
          <a:p>
            <a:pPr marL="0" lvl="0" indent="0" algn="l">
              <a:lnSpc>
                <a:spcPct val="115000"/>
              </a:lnSpc>
              <a:spcBef>
                <a:spcPts val="250"/>
              </a:spcBef>
              <a:spcAft>
                <a:spcPts val="1000"/>
              </a:spcAft>
              <a:buClr>
                <a:srgbClr val="F07F09"/>
              </a:buClr>
              <a:buSzPct val="80000"/>
              <a:buNone/>
            </a:pPr>
            <a:endParaRPr lang="en-US" sz="2800" b="1" dirty="0">
              <a:solidFill>
                <a:srgbClr val="002060"/>
              </a:solidFill>
              <a:latin typeface="Garamond" pitchFamily="18" charset="0"/>
              <a:ea typeface="Times New Roman"/>
              <a:cs typeface="Arial"/>
            </a:endParaRPr>
          </a:p>
          <a:p>
            <a:pPr marL="0" lvl="0" indent="0" algn="l">
              <a:lnSpc>
                <a:spcPct val="115000"/>
              </a:lnSpc>
              <a:spcBef>
                <a:spcPts val="250"/>
              </a:spcBef>
              <a:spcAft>
                <a:spcPts val="1000"/>
              </a:spcAft>
              <a:buClr>
                <a:srgbClr val="F07F09"/>
              </a:buClr>
              <a:buSzPct val="80000"/>
              <a:buNone/>
            </a:pPr>
            <a:endParaRPr lang="en-US" sz="2800" b="1" dirty="0">
              <a:solidFill>
                <a:srgbClr val="002060"/>
              </a:solidFill>
              <a:latin typeface="Garamond" pitchFamily="18" charset="0"/>
              <a:ea typeface="Times New Roman"/>
              <a:cs typeface="Arial"/>
            </a:endParaRPr>
          </a:p>
        </p:txBody>
      </p:sp>
    </p:spTree>
    <p:extLst>
      <p:ext uri="{BB962C8B-B14F-4D97-AF65-F5344CB8AC3E}">
        <p14:creationId xmlns:p14="http://schemas.microsoft.com/office/powerpoint/2010/main" val="216945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C88385-3788-41D2-86FC-0DAD6F6F0ECF}"/>
              </a:ext>
            </a:extLst>
          </p:cNvPr>
          <p:cNvSpPr>
            <a:spLocks noGrp="1"/>
          </p:cNvSpPr>
          <p:nvPr>
            <p:ph idx="1"/>
          </p:nvPr>
        </p:nvSpPr>
        <p:spPr>
          <a:xfrm>
            <a:off x="457200" y="548680"/>
            <a:ext cx="8229600" cy="5928320"/>
          </a:xfrm>
        </p:spPr>
        <p:txBody>
          <a:bodyPr>
            <a:normAutofit/>
          </a:bodyPr>
          <a:lstStyle/>
          <a:p>
            <a:pPr marL="0" indent="0" algn="l">
              <a:buNone/>
            </a:pPr>
            <a:r>
              <a:rPr lang="en-US" sz="2800" b="1" dirty="0">
                <a:solidFill>
                  <a:srgbClr val="002060"/>
                </a:solidFill>
                <a:latin typeface="Garamond" panose="02020404030301010803" pitchFamily="18" charset="0"/>
              </a:rPr>
              <a:t>Phagosomes then fuse with lysosome to form phagolysosome. </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Lysosomal enzymes digest the content and the indigested particles are retained within vacuoles which termed residual bodies.</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 Certain white blood cells like neutrophil and macrophage are specialized for engulfing and removing particles like bacteria and dead cells</a:t>
            </a:r>
          </a:p>
          <a:p>
            <a:pPr marL="0" indent="0" algn="l">
              <a:buNone/>
            </a:pPr>
            <a:endParaRPr lang="ar-IQ" sz="2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416685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6408711" cy="471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089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8686800" cy="6000328"/>
          </a:xfrm>
        </p:spPr>
        <p:txBody>
          <a:bodyPr>
            <a:normAutofit/>
          </a:bodyPr>
          <a:lstStyle/>
          <a:p>
            <a:pPr marL="0" lvl="0" indent="0" algn="l">
              <a:spcBef>
                <a:spcPts val="250"/>
              </a:spcBef>
              <a:buClr>
                <a:srgbClr val="F07F09"/>
              </a:buClr>
              <a:buSzPct val="80000"/>
              <a:buNone/>
            </a:pPr>
            <a:endParaRPr lang="en-US" sz="2800" b="1" dirty="0">
              <a:solidFill>
                <a:schemeClr val="tx2">
                  <a:lumMod val="50000"/>
                </a:schemeClr>
              </a:solidFill>
              <a:latin typeface="Garamond" pitchFamily="18" charset="0"/>
              <a:ea typeface="Times New Roman"/>
            </a:endParaRPr>
          </a:p>
          <a:p>
            <a:pPr marL="0" lvl="0" indent="0" algn="l">
              <a:spcBef>
                <a:spcPts val="250"/>
              </a:spcBef>
              <a:buClr>
                <a:srgbClr val="F07F09"/>
              </a:buClr>
              <a:buSzPct val="80000"/>
              <a:buNone/>
            </a:pPr>
            <a:endParaRPr lang="en-US" sz="2800" b="1" dirty="0">
              <a:solidFill>
                <a:schemeClr val="tx2">
                  <a:lumMod val="50000"/>
                </a:schemeClr>
              </a:solidFill>
              <a:latin typeface="Garamond" pitchFamily="18" charset="0"/>
              <a:ea typeface="Times New Roman"/>
            </a:endParaRPr>
          </a:p>
          <a:p>
            <a:pPr marL="0" lvl="0" indent="0" algn="l">
              <a:spcBef>
                <a:spcPts val="250"/>
              </a:spcBef>
              <a:buClr>
                <a:srgbClr val="F07F09"/>
              </a:buClr>
              <a:buSzPct val="80000"/>
              <a:buNone/>
            </a:pPr>
            <a:endParaRPr lang="en-US" sz="2800" b="1" dirty="0">
              <a:solidFill>
                <a:schemeClr val="tx2">
                  <a:lumMod val="50000"/>
                </a:schemeClr>
              </a:solidFill>
              <a:latin typeface="Garamond" pitchFamily="18" charset="0"/>
              <a:ea typeface="Times New Roman"/>
            </a:endParaRPr>
          </a:p>
          <a:p>
            <a:pPr marL="0" lvl="0" indent="0" algn="l">
              <a:spcBef>
                <a:spcPts val="250"/>
              </a:spcBef>
              <a:buClr>
                <a:srgbClr val="F07F09"/>
              </a:buClr>
              <a:buSzPct val="80000"/>
              <a:buNone/>
            </a:pPr>
            <a:r>
              <a:rPr lang="en-US" sz="2800" b="1" dirty="0">
                <a:solidFill>
                  <a:schemeClr val="tx2">
                    <a:lumMod val="50000"/>
                  </a:schemeClr>
                </a:solidFill>
                <a:latin typeface="Garamond" pitchFamily="18" charset="0"/>
                <a:ea typeface="Times New Roman"/>
              </a:rPr>
              <a:t>2-Pinocytosis (cell drinking)</a:t>
            </a:r>
          </a:p>
          <a:p>
            <a:pPr marL="0" lvl="0" indent="0" algn="l">
              <a:lnSpc>
                <a:spcPct val="115000"/>
              </a:lnSpc>
              <a:spcBef>
                <a:spcPts val="250"/>
              </a:spcBef>
              <a:spcAft>
                <a:spcPts val="1000"/>
              </a:spcAft>
              <a:buClr>
                <a:srgbClr val="F07F09"/>
              </a:buClr>
              <a:buSzPct val="80000"/>
              <a:buNone/>
            </a:pPr>
            <a:r>
              <a:rPr lang="en-US" sz="2800" b="1" dirty="0">
                <a:solidFill>
                  <a:srgbClr val="002060"/>
                </a:solidFill>
                <a:latin typeface="Garamond" pitchFamily="18" charset="0"/>
                <a:ea typeface="Times New Roman"/>
                <a:cs typeface="Arial"/>
              </a:rPr>
              <a:t>Occurs when the Plasma membrane folds inward to form a channel allowing dissolved substances to enter the cell.</a:t>
            </a:r>
          </a:p>
        </p:txBody>
      </p:sp>
    </p:spTree>
    <p:extLst>
      <p:ext uri="{BB962C8B-B14F-4D97-AF65-F5344CB8AC3E}">
        <p14:creationId xmlns:p14="http://schemas.microsoft.com/office/powerpoint/2010/main" val="21805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6B319-CDC6-487B-9989-CC4547232BFC}"/>
              </a:ext>
            </a:extLst>
          </p:cNvPr>
          <p:cNvSpPr>
            <a:spLocks noGrp="1"/>
          </p:cNvSpPr>
          <p:nvPr>
            <p:ph idx="1"/>
          </p:nvPr>
        </p:nvSpPr>
        <p:spPr>
          <a:xfrm>
            <a:off x="457200" y="764704"/>
            <a:ext cx="8229600" cy="5712296"/>
          </a:xfrm>
        </p:spPr>
        <p:txBody>
          <a:bodyPr>
            <a:normAutofit/>
          </a:bodyPr>
          <a:lstStyle/>
          <a:p>
            <a:pPr marL="0" indent="0" algn="l">
              <a:buNone/>
            </a:pPr>
            <a:r>
              <a:rPr lang="en-US" sz="2800" b="1" dirty="0">
                <a:solidFill>
                  <a:srgbClr val="002060"/>
                </a:solidFill>
                <a:latin typeface="Garamond" panose="02020404030301010803" pitchFamily="18" charset="0"/>
              </a:rPr>
              <a:t>Rania is a 4-month- old baby presented by her mother because her skin always tastes salty when she kissed, the doctor examines the baby and perform some tests then told her </a:t>
            </a:r>
            <a:r>
              <a:rPr lang="en-US" sz="2800" b="1">
                <a:solidFill>
                  <a:srgbClr val="002060"/>
                </a:solidFill>
                <a:latin typeface="Garamond" panose="02020404030301010803" pitchFamily="18" charset="0"/>
              </a:rPr>
              <a:t>that Rania has </a:t>
            </a:r>
            <a:r>
              <a:rPr lang="en-US" sz="2800" b="1" dirty="0">
                <a:solidFill>
                  <a:srgbClr val="002060"/>
                </a:solidFill>
                <a:latin typeface="Garamond" panose="02020404030301010803" pitchFamily="18" charset="0"/>
              </a:rPr>
              <a:t>cystic fibrosis (a problem in the transport of chloride across cell membrane).</a:t>
            </a:r>
          </a:p>
          <a:p>
            <a:pPr marL="0" indent="0" algn="l">
              <a:buNone/>
            </a:pPr>
            <a:r>
              <a:rPr lang="en-US" sz="2800" b="1" dirty="0">
                <a:solidFill>
                  <a:srgbClr val="002060"/>
                </a:solidFill>
                <a:latin typeface="Garamond" panose="02020404030301010803" pitchFamily="18" charset="0"/>
              </a:rPr>
              <a:t> </a:t>
            </a:r>
            <a:endParaRPr lang="ar-IQ" sz="2800" b="1" dirty="0">
              <a:solidFill>
                <a:srgbClr val="002060"/>
              </a:solidFill>
              <a:latin typeface="Garamond" panose="02020404030301010803" pitchFamily="18" charset="0"/>
            </a:endParaRPr>
          </a:p>
        </p:txBody>
      </p:sp>
      <p:pic>
        <p:nvPicPr>
          <p:cNvPr id="5" name="Picture 4">
            <a:extLst>
              <a:ext uri="{FF2B5EF4-FFF2-40B4-BE49-F238E27FC236}">
                <a16:creationId xmlns:a16="http://schemas.microsoft.com/office/drawing/2014/main" id="{F9CE3841-8F01-4BFE-86CF-C8EB96FBCF82}"/>
              </a:ext>
            </a:extLst>
          </p:cNvPr>
          <p:cNvPicPr>
            <a:picLocks noChangeAspect="1"/>
          </p:cNvPicPr>
          <p:nvPr/>
        </p:nvPicPr>
        <p:blipFill>
          <a:blip r:embed="rId2"/>
          <a:stretch>
            <a:fillRect/>
          </a:stretch>
        </p:blipFill>
        <p:spPr>
          <a:xfrm>
            <a:off x="4283968" y="3837925"/>
            <a:ext cx="3096343" cy="2615411"/>
          </a:xfrm>
          <a:prstGeom prst="rect">
            <a:avLst/>
          </a:prstGeom>
        </p:spPr>
      </p:pic>
      <p:pic>
        <p:nvPicPr>
          <p:cNvPr id="2" name="Picture 1">
            <a:extLst>
              <a:ext uri="{FF2B5EF4-FFF2-40B4-BE49-F238E27FC236}">
                <a16:creationId xmlns:a16="http://schemas.microsoft.com/office/drawing/2014/main" id="{55DEDD32-D8D1-48FD-8525-E3E2393A0F8F}"/>
              </a:ext>
            </a:extLst>
          </p:cNvPr>
          <p:cNvPicPr>
            <a:picLocks noChangeAspect="1"/>
          </p:cNvPicPr>
          <p:nvPr/>
        </p:nvPicPr>
        <p:blipFill>
          <a:blip r:embed="rId3"/>
          <a:stretch>
            <a:fillRect/>
          </a:stretch>
        </p:blipFill>
        <p:spPr>
          <a:xfrm>
            <a:off x="1691680" y="4221088"/>
            <a:ext cx="2572735" cy="2119390"/>
          </a:xfrm>
          <a:prstGeom prst="rect">
            <a:avLst/>
          </a:prstGeom>
        </p:spPr>
      </p:pic>
    </p:spTree>
    <p:extLst>
      <p:ext uri="{BB962C8B-B14F-4D97-AF65-F5344CB8AC3E}">
        <p14:creationId xmlns:p14="http://schemas.microsoft.com/office/powerpoint/2010/main" val="418230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C260-374D-4C26-850B-9060B1784E6E}"/>
              </a:ext>
            </a:extLst>
          </p:cNvPr>
          <p:cNvSpPr>
            <a:spLocks noGrp="1"/>
          </p:cNvSpPr>
          <p:nvPr>
            <p:ph idx="1"/>
          </p:nvPr>
        </p:nvSpPr>
        <p:spPr>
          <a:xfrm>
            <a:off x="457200" y="836712"/>
            <a:ext cx="8229600" cy="5760640"/>
          </a:xfrm>
        </p:spPr>
        <p:txBody>
          <a:bodyPr>
            <a:normAutofit/>
          </a:bodyPr>
          <a:lstStyle/>
          <a:p>
            <a:pPr marL="0" indent="0" algn="l">
              <a:buNone/>
            </a:pPr>
            <a:r>
              <a:rPr lang="en-US" sz="2800" b="1" dirty="0">
                <a:solidFill>
                  <a:srgbClr val="002060"/>
                </a:solidFill>
                <a:latin typeface="Garamond" panose="02020404030301010803" pitchFamily="18" charset="0"/>
              </a:rPr>
              <a:t>When the channel is closed, the liquid is encircled within a pinocytic vesicle, which then fuse with lysosomes to hydrolyze (break down) the particles. </a:t>
            </a:r>
          </a:p>
          <a:p>
            <a:pPr marL="0" indent="0" algn="l">
              <a:buNone/>
            </a:pPr>
            <a:endParaRPr lang="en-US" sz="2800" b="1" dirty="0">
              <a:solidFill>
                <a:srgbClr val="002060"/>
              </a:solidFill>
              <a:latin typeface="Garamond" panose="02020404030301010803" pitchFamily="18" charset="0"/>
            </a:endParaRP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These vesicles then fuse with plasma membrane to release their contents outside the cell. </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This process is termed </a:t>
            </a:r>
            <a:r>
              <a:rPr lang="en-US" sz="2800" b="1" dirty="0">
                <a:solidFill>
                  <a:srgbClr val="FF0000"/>
                </a:solidFill>
                <a:latin typeface="Garamond" panose="02020404030301010803" pitchFamily="18" charset="0"/>
              </a:rPr>
              <a:t>transcytosis</a:t>
            </a:r>
            <a:r>
              <a:rPr lang="en-US" sz="2800" b="1" dirty="0">
                <a:solidFill>
                  <a:srgbClr val="002060"/>
                </a:solidFill>
                <a:latin typeface="Garamond" panose="02020404030301010803" pitchFamily="18" charset="0"/>
              </a:rPr>
              <a:t> and requires energy in the form of adenosine triphosphate (ATP).</a:t>
            </a:r>
            <a:endParaRPr lang="ar-IQ" sz="2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942665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628800"/>
            <a:ext cx="4680520" cy="341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113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248"/>
            <a:ext cx="8229600" cy="990600"/>
          </a:xfrm>
        </p:spPr>
        <p:txBody>
          <a:bodyPr>
            <a:normAutofit/>
          </a:bodyPr>
          <a:lstStyle/>
          <a:p>
            <a:r>
              <a:rPr lang="en-US" sz="2800" b="1" dirty="0">
                <a:solidFill>
                  <a:schemeClr val="tx2">
                    <a:lumMod val="50000"/>
                  </a:schemeClr>
                </a:solidFill>
                <a:latin typeface="Garamond" pitchFamily="18" charset="0"/>
                <a:cs typeface="Times New Roman" pitchFamily="18" charset="0"/>
              </a:rPr>
              <a:t>3- Receptor  mediated endocytosis</a:t>
            </a:r>
            <a:endParaRPr lang="ar-IQ" sz="2800" b="1" dirty="0">
              <a:solidFill>
                <a:schemeClr val="tx2">
                  <a:lumMod val="50000"/>
                </a:schemeClr>
              </a:solidFill>
              <a:latin typeface="Garamond" pitchFamily="18" charset="0"/>
              <a:cs typeface="Times New Roman" pitchFamily="18" charset="0"/>
            </a:endParaRPr>
          </a:p>
        </p:txBody>
      </p:sp>
      <p:sp>
        <p:nvSpPr>
          <p:cNvPr id="3" name="Content Placeholder 2"/>
          <p:cNvSpPr>
            <a:spLocks noGrp="1"/>
          </p:cNvSpPr>
          <p:nvPr>
            <p:ph idx="1"/>
          </p:nvPr>
        </p:nvSpPr>
        <p:spPr>
          <a:xfrm>
            <a:off x="457200" y="2224608"/>
            <a:ext cx="8229600" cy="4876800"/>
          </a:xfrm>
        </p:spPr>
        <p:txBody>
          <a:bodyPr>
            <a:normAutofit/>
          </a:bodyPr>
          <a:lstStyle/>
          <a:p>
            <a:pPr marL="0" indent="0" algn="l">
              <a:buNone/>
            </a:pPr>
            <a:r>
              <a:rPr lang="en-US" sz="2800" dirty="0">
                <a:latin typeface="Times New Roman" pitchFamily="18" charset="0"/>
                <a:cs typeface="Times New Roman" pitchFamily="18" charset="0"/>
              </a:rPr>
              <a:t> </a:t>
            </a:r>
            <a:r>
              <a:rPr lang="en-US" sz="2800" b="1" dirty="0">
                <a:solidFill>
                  <a:srgbClr val="002060"/>
                </a:solidFill>
                <a:latin typeface="Garamond" pitchFamily="18" charset="0"/>
                <a:cs typeface="Times New Roman" pitchFamily="18" charset="0"/>
              </a:rPr>
              <a:t>Is the process by which cells absorb specific extracellular molecules called ligands bind to specific receptors on the cell membrane before they are internalized by invagination. </a:t>
            </a:r>
          </a:p>
          <a:p>
            <a:pPr marL="0" indent="0" algn="l">
              <a:buNone/>
            </a:pPr>
            <a:r>
              <a:rPr lang="en-US" sz="2800" b="1" dirty="0">
                <a:solidFill>
                  <a:srgbClr val="002060"/>
                </a:solidFill>
                <a:latin typeface="Garamond" pitchFamily="18" charset="0"/>
                <a:cs typeface="Times New Roman" pitchFamily="18" charset="0"/>
              </a:rPr>
              <a:t> </a:t>
            </a:r>
          </a:p>
          <a:p>
            <a:pPr marL="0" indent="0" algn="l">
              <a:buNone/>
            </a:pP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3756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3" y="1196752"/>
            <a:ext cx="705678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347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F492AB-FA34-4087-A587-58E7F67C86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196752"/>
            <a:ext cx="6624736" cy="5328592"/>
          </a:xfrm>
        </p:spPr>
      </p:pic>
    </p:spTree>
    <p:extLst>
      <p:ext uri="{BB962C8B-B14F-4D97-AF65-F5344CB8AC3E}">
        <p14:creationId xmlns:p14="http://schemas.microsoft.com/office/powerpoint/2010/main" val="2684627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20688"/>
            <a:ext cx="8517632" cy="5856312"/>
          </a:xfrm>
        </p:spPr>
        <p:txBody>
          <a:bodyPr>
            <a:normAutofit/>
          </a:bodyPr>
          <a:lstStyle/>
          <a:p>
            <a:pPr marL="0" lvl="0" indent="0" algn="l" rtl="0">
              <a:lnSpc>
                <a:spcPct val="115000"/>
              </a:lnSpc>
              <a:spcBef>
                <a:spcPts val="250"/>
              </a:spcBef>
              <a:buClr>
                <a:srgbClr val="F07F09"/>
              </a:buClr>
              <a:buSzPct val="80000"/>
              <a:buNone/>
            </a:pPr>
            <a:r>
              <a:rPr lang="en-US" sz="2800" b="1" dirty="0">
                <a:solidFill>
                  <a:schemeClr val="tx2">
                    <a:lumMod val="75000"/>
                  </a:schemeClr>
                </a:solidFill>
                <a:latin typeface="Garamond" pitchFamily="18" charset="0"/>
                <a:ea typeface="Times New Roman"/>
                <a:cs typeface="Arial"/>
              </a:rPr>
              <a:t>Exocytosis</a:t>
            </a:r>
            <a:r>
              <a:rPr lang="en-US" sz="2800" b="1" dirty="0">
                <a:solidFill>
                  <a:prstClr val="black"/>
                </a:solidFill>
                <a:latin typeface="Times New Roman"/>
                <a:ea typeface="Times New Roman"/>
                <a:cs typeface="Arial"/>
              </a:rPr>
              <a:t> </a:t>
            </a:r>
          </a:p>
          <a:p>
            <a:pPr marL="0" lvl="0" indent="0" algn="l" rtl="0">
              <a:lnSpc>
                <a:spcPct val="115000"/>
              </a:lnSpc>
              <a:spcBef>
                <a:spcPts val="250"/>
              </a:spcBef>
              <a:buClr>
                <a:srgbClr val="F07F09"/>
              </a:buClr>
              <a:buSzPct val="80000"/>
              <a:buNone/>
            </a:pPr>
            <a:r>
              <a:rPr lang="en-US" sz="2800" b="1" dirty="0">
                <a:solidFill>
                  <a:srgbClr val="002060"/>
                </a:solidFill>
                <a:latin typeface="Garamond" pitchFamily="18" charset="0"/>
                <a:ea typeface="Times New Roman"/>
                <a:cs typeface="Arial"/>
              </a:rPr>
              <a:t>Is the opposite of endocytosis</a:t>
            </a:r>
            <a:endParaRPr lang="en-US" sz="2800" b="1" dirty="0">
              <a:solidFill>
                <a:srgbClr val="002060"/>
              </a:solidFill>
              <a:latin typeface="Garamond" pitchFamily="18" charset="0"/>
              <a:ea typeface="Times New Roman"/>
            </a:endParaRPr>
          </a:p>
          <a:p>
            <a:pPr marL="0" indent="0" algn="l" rtl="0">
              <a:lnSpc>
                <a:spcPct val="115000"/>
              </a:lnSpc>
              <a:spcBef>
                <a:spcPts val="250"/>
              </a:spcBef>
              <a:buClr>
                <a:srgbClr val="F07F09"/>
              </a:buClr>
              <a:buSzPct val="80000"/>
              <a:buNone/>
            </a:pPr>
            <a:endParaRPr lang="en-US" sz="2800" b="1" dirty="0">
              <a:solidFill>
                <a:srgbClr val="002060"/>
              </a:solidFill>
              <a:latin typeface="Garamond" pitchFamily="18" charset="0"/>
              <a:ea typeface="Times New Roman"/>
            </a:endParaRPr>
          </a:p>
          <a:p>
            <a:pPr marL="0" indent="0" algn="l" rtl="0">
              <a:lnSpc>
                <a:spcPct val="115000"/>
              </a:lnSpc>
              <a:spcBef>
                <a:spcPts val="250"/>
              </a:spcBef>
              <a:buClr>
                <a:srgbClr val="F07F09"/>
              </a:buClr>
              <a:buSzPct val="80000"/>
              <a:buNone/>
            </a:pPr>
            <a:r>
              <a:rPr lang="en-US" sz="2800" b="1" dirty="0">
                <a:solidFill>
                  <a:srgbClr val="002060"/>
                </a:solidFill>
                <a:latin typeface="Garamond" pitchFamily="18" charset="0"/>
                <a:ea typeface="Times New Roman"/>
              </a:rPr>
              <a:t>In exocytosis, membrane-bound vesicles containing large amount of cellular molecules like waste products or molecules ( hormones and proteins) for export and transported to the </a:t>
            </a:r>
            <a:r>
              <a:rPr lang="en-US" sz="2800" b="1" dirty="0">
                <a:solidFill>
                  <a:srgbClr val="002060"/>
                </a:solidFill>
                <a:latin typeface="Garamond" pitchFamily="18" charset="0"/>
                <a:ea typeface="Times New Roman"/>
                <a:cs typeface="Arial"/>
              </a:rPr>
              <a:t>cell membrane </a:t>
            </a:r>
            <a:r>
              <a:rPr lang="en-US" sz="2800" b="1" dirty="0">
                <a:solidFill>
                  <a:srgbClr val="002060"/>
                </a:solidFill>
                <a:latin typeface="Garamond" pitchFamily="18" charset="0"/>
                <a:ea typeface="Times New Roman"/>
              </a:rPr>
              <a:t>.</a:t>
            </a:r>
            <a:endParaRPr lang="en-US" sz="2800" b="1" dirty="0">
              <a:solidFill>
                <a:srgbClr val="002060"/>
              </a:solidFill>
              <a:latin typeface="Garamond" pitchFamily="18" charset="0"/>
              <a:ea typeface="Times New Roman"/>
              <a:cs typeface="Arial"/>
            </a:endParaRPr>
          </a:p>
          <a:p>
            <a:pPr marL="0" lvl="0" indent="0" algn="l" rtl="0">
              <a:lnSpc>
                <a:spcPct val="115000"/>
              </a:lnSpc>
              <a:spcBef>
                <a:spcPts val="250"/>
              </a:spcBef>
              <a:buClr>
                <a:srgbClr val="F07F09"/>
              </a:buClr>
              <a:buSzPct val="80000"/>
              <a:buNone/>
            </a:pPr>
            <a:endParaRPr lang="en-US" sz="2800" b="1" dirty="0">
              <a:solidFill>
                <a:srgbClr val="002060"/>
              </a:solidFill>
              <a:latin typeface="Garamond" pitchFamily="18" charset="0"/>
              <a:ea typeface="Times New Roman"/>
              <a:cs typeface="Arial"/>
            </a:endParaRPr>
          </a:p>
          <a:p>
            <a:pPr marL="0" indent="0" algn="l" rtl="0">
              <a:lnSpc>
                <a:spcPct val="115000"/>
              </a:lnSpc>
              <a:spcBef>
                <a:spcPts val="250"/>
              </a:spcBef>
              <a:buClr>
                <a:srgbClr val="F07F09"/>
              </a:buClr>
              <a:buSzPct val="80000"/>
              <a:buNone/>
            </a:pPr>
            <a:r>
              <a:rPr lang="en-US" sz="2800" b="1" dirty="0">
                <a:solidFill>
                  <a:srgbClr val="002060"/>
                </a:solidFill>
                <a:latin typeface="Garamond" pitchFamily="18" charset="0"/>
                <a:ea typeface="Times New Roman"/>
                <a:cs typeface="Arial"/>
              </a:rPr>
              <a:t>The vesicles fuse with the cell membrane and expel their contents to the exterior of the cell.</a:t>
            </a:r>
            <a:r>
              <a:rPr lang="en-US" sz="3000" b="1" dirty="0">
                <a:solidFill>
                  <a:srgbClr val="002060"/>
                </a:solidFill>
                <a:latin typeface="Garamond" pitchFamily="18" charset="0"/>
                <a:ea typeface="Times New Roman"/>
                <a:cs typeface="Arial"/>
              </a:rPr>
              <a:t> </a:t>
            </a:r>
          </a:p>
        </p:txBody>
      </p:sp>
    </p:spTree>
    <p:extLst>
      <p:ext uri="{BB962C8B-B14F-4D97-AF65-F5344CB8AC3E}">
        <p14:creationId xmlns:p14="http://schemas.microsoft.com/office/powerpoint/2010/main" val="3133064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7250" y="1599755"/>
            <a:ext cx="4389500" cy="368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38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86128-0488-4385-9C68-2FC29F6660FA}"/>
              </a:ext>
            </a:extLst>
          </p:cNvPr>
          <p:cNvSpPr>
            <a:spLocks noGrp="1"/>
          </p:cNvSpPr>
          <p:nvPr>
            <p:ph idx="1"/>
          </p:nvPr>
        </p:nvSpPr>
        <p:spPr>
          <a:xfrm>
            <a:off x="457200" y="548680"/>
            <a:ext cx="8229600" cy="5928320"/>
          </a:xfrm>
        </p:spPr>
        <p:txBody>
          <a:bodyPr>
            <a:normAutofit lnSpcReduction="10000"/>
          </a:bodyPr>
          <a:lstStyle/>
          <a:p>
            <a:pPr marL="0" indent="0" algn="l">
              <a:buNone/>
            </a:pPr>
            <a:r>
              <a:rPr lang="en-US" sz="2800" b="1" dirty="0">
                <a:solidFill>
                  <a:srgbClr val="002060"/>
                </a:solidFill>
                <a:latin typeface="Garamond" panose="02020404030301010803" pitchFamily="18" charset="0"/>
              </a:rPr>
              <a:t>Cystic fibrosis is inherited disease affect the cells that secrete sweat, mucous digestive juices the in respiratory, digestive and reproductive systems where   causes severe damage to them.</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In normal conditions these secreted fluids are thin and slippery.</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In cystic fibrosis disorder, mutation in a gene changes a protein that regulate the movement of salt in and out of cells and causes the secretions to become sticky, thicker as well as increased salt in sweat. </a:t>
            </a:r>
            <a:endParaRPr lang="ar-IQ" sz="2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4176852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FC7CA-E582-4C01-887F-0D04E92C15D8}"/>
              </a:ext>
            </a:extLst>
          </p:cNvPr>
          <p:cNvSpPr>
            <a:spLocks noGrp="1"/>
          </p:cNvSpPr>
          <p:nvPr>
            <p:ph idx="1"/>
          </p:nvPr>
        </p:nvSpPr>
        <p:spPr>
          <a:xfrm>
            <a:off x="457200" y="548680"/>
            <a:ext cx="8229600" cy="5928320"/>
          </a:xfrm>
        </p:spPr>
        <p:txBody>
          <a:bodyPr>
            <a:normAutofit/>
          </a:bodyPr>
          <a:lstStyle/>
          <a:p>
            <a:pPr marL="0" indent="0" algn="l">
              <a:buNone/>
            </a:pPr>
            <a:r>
              <a:rPr lang="en-US" sz="2800" b="1" dirty="0">
                <a:solidFill>
                  <a:srgbClr val="002060"/>
                </a:solidFill>
                <a:latin typeface="Garamond" panose="02020404030301010803" pitchFamily="18" charset="0"/>
              </a:rPr>
              <a:t>These secreted fluids instead of acting as lubricants, the secretion plug up tubes, ducts and passageways especially in the lungs (fibrosis clogs the tubes that carry air in and out of lungs)</a:t>
            </a:r>
          </a:p>
          <a:p>
            <a:pPr marL="0" indent="0" algn="l">
              <a:buNone/>
            </a:pPr>
            <a:endParaRPr lang="en-US" sz="2800" b="1" dirty="0">
              <a:solidFill>
                <a:srgbClr val="002060"/>
              </a:solidFill>
              <a:latin typeface="Garamond" panose="02020404030301010803" pitchFamily="18" charset="0"/>
            </a:endParaRPr>
          </a:p>
          <a:p>
            <a:pPr marL="0" indent="0" algn="l">
              <a:buNone/>
            </a:pPr>
            <a:r>
              <a:rPr lang="en-US" sz="2800" b="1" dirty="0">
                <a:solidFill>
                  <a:srgbClr val="002060"/>
                </a:solidFill>
                <a:latin typeface="Garamond" panose="02020404030301010803" pitchFamily="18" charset="0"/>
              </a:rPr>
              <a:t> In pancreas the thick mucus can also close the tubes that carry digestive enzymes from pancreas to the intestine and that effect on the function of the intestine which became unable to complete the absorption of the nutrients from the food.</a:t>
            </a:r>
            <a:endParaRPr lang="ar-IQ" sz="28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4271367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507288" cy="5568280"/>
          </a:xfrm>
        </p:spPr>
        <p:txBody>
          <a:bodyPr>
            <a:normAutofit/>
          </a:bodyPr>
          <a:lstStyle/>
          <a:p>
            <a:pPr marL="0" lvl="0" indent="0" algn="l">
              <a:buClr>
                <a:srgbClr val="93A299"/>
              </a:buClr>
              <a:buNone/>
            </a:pPr>
            <a:r>
              <a:rPr lang="en-US" sz="2800" b="1" dirty="0">
                <a:solidFill>
                  <a:srgbClr val="002060"/>
                </a:solidFill>
                <a:latin typeface="Garamond" pitchFamily="18" charset="0"/>
                <a:ea typeface="Times New Roman"/>
              </a:rPr>
              <a:t>Substances can pass across the membrane depends on: </a:t>
            </a:r>
          </a:p>
          <a:p>
            <a:pPr marL="0" lvl="0" indent="0" algn="l">
              <a:buClr>
                <a:srgbClr val="93A299"/>
              </a:buClr>
              <a:buNone/>
            </a:pPr>
            <a:endParaRPr lang="en-US" sz="2800" b="1" dirty="0">
              <a:solidFill>
                <a:srgbClr val="002060"/>
              </a:solidFill>
              <a:latin typeface="Garamond" pitchFamily="18" charset="0"/>
              <a:ea typeface="Times New Roman"/>
            </a:endParaRPr>
          </a:p>
          <a:p>
            <a:pPr marL="0" lvl="0" indent="0" algn="l">
              <a:buClr>
                <a:srgbClr val="93A299"/>
              </a:buClr>
              <a:buNone/>
            </a:pPr>
            <a:r>
              <a:rPr lang="en-US" sz="2800" b="1" dirty="0">
                <a:solidFill>
                  <a:srgbClr val="002060"/>
                </a:solidFill>
                <a:latin typeface="Garamond" pitchFamily="18" charset="0"/>
                <a:ea typeface="Times New Roman"/>
              </a:rPr>
              <a:t>The particles of substances themselves</a:t>
            </a:r>
          </a:p>
          <a:p>
            <a:pPr marL="0" lvl="0" indent="0" algn="l">
              <a:buClr>
                <a:srgbClr val="93A299"/>
              </a:buClr>
              <a:buNone/>
            </a:pPr>
            <a:endParaRPr lang="en-US" sz="2800" b="1" dirty="0">
              <a:solidFill>
                <a:srgbClr val="002060"/>
              </a:solidFill>
              <a:latin typeface="Garamond" pitchFamily="18" charset="0"/>
              <a:ea typeface="Times New Roman"/>
            </a:endParaRPr>
          </a:p>
          <a:p>
            <a:pPr marL="0" lvl="0" indent="0" algn="l">
              <a:buClr>
                <a:srgbClr val="93A299"/>
              </a:buClr>
              <a:buNone/>
            </a:pPr>
            <a:r>
              <a:rPr lang="en-US" sz="2800" b="1" dirty="0">
                <a:solidFill>
                  <a:srgbClr val="002060"/>
                </a:solidFill>
                <a:latin typeface="Garamond" pitchFamily="18" charset="0"/>
                <a:ea typeface="Times New Roman"/>
              </a:rPr>
              <a:t>Concentration gradient</a:t>
            </a:r>
          </a:p>
          <a:p>
            <a:pPr marL="0" lvl="0" indent="0" algn="l">
              <a:buClr>
                <a:srgbClr val="93A299"/>
              </a:buClr>
              <a:buNone/>
            </a:pPr>
            <a:endParaRPr lang="en-US" sz="2800" b="1" dirty="0">
              <a:solidFill>
                <a:srgbClr val="002060"/>
              </a:solidFill>
              <a:latin typeface="Garamond" pitchFamily="18" charset="0"/>
            </a:endParaRPr>
          </a:p>
          <a:p>
            <a:pPr marL="0" lvl="0" indent="0" algn="l">
              <a:buClr>
                <a:srgbClr val="93A299"/>
              </a:buClr>
              <a:buNone/>
            </a:pPr>
            <a:r>
              <a:rPr lang="en-US" sz="2800" b="1" dirty="0">
                <a:solidFill>
                  <a:srgbClr val="002060"/>
                </a:solidFill>
                <a:latin typeface="Garamond" pitchFamily="18" charset="0"/>
                <a:ea typeface="Times New Roman"/>
              </a:rPr>
              <a:t>The availability of energy </a:t>
            </a:r>
          </a:p>
          <a:p>
            <a:pPr marL="0" lvl="0" indent="0" algn="l">
              <a:buClr>
                <a:srgbClr val="93A299"/>
              </a:buClr>
              <a:buNone/>
            </a:pPr>
            <a:r>
              <a:rPr lang="en-US" sz="3200" dirty="0">
                <a:latin typeface="Times New Roman"/>
                <a:ea typeface="Times New Roman"/>
              </a:rPr>
              <a:t> </a:t>
            </a:r>
            <a:endParaRPr lang="ar-IQ" sz="3200" dirty="0">
              <a:solidFill>
                <a:srgbClr val="292934"/>
              </a:solidFill>
            </a:endParaRPr>
          </a:p>
        </p:txBody>
      </p:sp>
    </p:spTree>
    <p:extLst>
      <p:ext uri="{BB962C8B-B14F-4D97-AF65-F5344CB8AC3E}">
        <p14:creationId xmlns:p14="http://schemas.microsoft.com/office/powerpoint/2010/main" val="92225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8"/>
          </a:xfrm>
        </p:spPr>
        <p:txBody>
          <a:bodyPr>
            <a:normAutofit/>
          </a:bodyPr>
          <a:lstStyle/>
          <a:p>
            <a:pPr marL="0" indent="0" algn="l">
              <a:lnSpc>
                <a:spcPct val="115000"/>
              </a:lnSpc>
              <a:spcAft>
                <a:spcPts val="1000"/>
              </a:spcAft>
              <a:buNone/>
            </a:pPr>
            <a:r>
              <a:rPr lang="en-US" sz="2800" b="1" dirty="0">
                <a:solidFill>
                  <a:srgbClr val="002060"/>
                </a:solidFill>
                <a:latin typeface="Garamond" pitchFamily="18" charset="0"/>
                <a:ea typeface="Times New Roman"/>
                <a:cs typeface="Arial"/>
              </a:rPr>
              <a:t>There are two types of transport mechanism by which molecules traverse membrane:</a:t>
            </a:r>
          </a:p>
          <a:p>
            <a:pPr marL="0" indent="0" algn="l">
              <a:lnSpc>
                <a:spcPct val="115000"/>
              </a:lnSpc>
              <a:spcAft>
                <a:spcPts val="1000"/>
              </a:spcAft>
              <a:buNone/>
            </a:pPr>
            <a:r>
              <a:rPr lang="en-US" sz="2800" b="1" dirty="0">
                <a:solidFill>
                  <a:srgbClr val="002060"/>
                </a:solidFill>
                <a:latin typeface="Garamond" pitchFamily="18" charset="0"/>
                <a:ea typeface="Times New Roman"/>
              </a:rPr>
              <a:t>1-passive transport </a:t>
            </a:r>
            <a:r>
              <a:rPr lang="en-US" sz="2800" b="1" dirty="0">
                <a:solidFill>
                  <a:srgbClr val="002060"/>
                </a:solidFill>
                <a:latin typeface="Garamond" pitchFamily="18" charset="0"/>
                <a:ea typeface="Calibri"/>
              </a:rPr>
              <a:t>is the movement of molecules or ions from an area of higher to lower concentration .</a:t>
            </a:r>
          </a:p>
          <a:p>
            <a:pPr marL="0" indent="0" algn="l">
              <a:lnSpc>
                <a:spcPct val="115000"/>
              </a:lnSpc>
              <a:spcAft>
                <a:spcPts val="1000"/>
              </a:spcAft>
              <a:buNone/>
            </a:pPr>
            <a:r>
              <a:rPr lang="en-US" sz="2800" b="1" dirty="0">
                <a:solidFill>
                  <a:srgbClr val="002060"/>
                </a:solidFill>
                <a:latin typeface="Garamond" pitchFamily="18" charset="0"/>
                <a:ea typeface="Times New Roman"/>
              </a:rPr>
              <a:t>Mechanism does not require energy from cells.</a:t>
            </a:r>
          </a:p>
          <a:p>
            <a:pPr marL="0" indent="0" algn="l">
              <a:lnSpc>
                <a:spcPct val="115000"/>
              </a:lnSpc>
              <a:spcAft>
                <a:spcPts val="1000"/>
              </a:spcAft>
              <a:buNone/>
            </a:pPr>
            <a:endParaRPr lang="en-US" sz="2800" b="1" dirty="0">
              <a:solidFill>
                <a:srgbClr val="002060"/>
              </a:solidFill>
              <a:latin typeface="Garamond" pitchFamily="18" charset="0"/>
              <a:ea typeface="Times New Roman"/>
            </a:endParaRPr>
          </a:p>
          <a:p>
            <a:pPr marL="0" indent="0" algn="l">
              <a:lnSpc>
                <a:spcPct val="115000"/>
              </a:lnSpc>
              <a:spcAft>
                <a:spcPts val="1000"/>
              </a:spcAft>
              <a:buNone/>
            </a:pPr>
            <a:r>
              <a:rPr lang="en-US" sz="2800" b="1" dirty="0">
                <a:solidFill>
                  <a:srgbClr val="002060"/>
                </a:solidFill>
                <a:latin typeface="Garamond" pitchFamily="18" charset="0"/>
                <a:ea typeface="Times New Roman"/>
              </a:rPr>
              <a:t>2-Other transport mechanism that require energy from cells like active transport and bulk transport mechanisms.</a:t>
            </a:r>
            <a:endParaRPr lang="en-US" sz="2800" b="1" dirty="0">
              <a:solidFill>
                <a:srgbClr val="002060"/>
              </a:solidFill>
              <a:latin typeface="Garamond" pitchFamily="18" charset="0"/>
              <a:ea typeface="Calibri"/>
              <a:cs typeface="Arial"/>
            </a:endParaRPr>
          </a:p>
        </p:txBody>
      </p:sp>
    </p:spTree>
    <p:extLst>
      <p:ext uri="{BB962C8B-B14F-4D97-AF65-F5344CB8AC3E}">
        <p14:creationId xmlns:p14="http://schemas.microsoft.com/office/powerpoint/2010/main" val="295749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00328"/>
          </a:xfrm>
        </p:spPr>
        <p:txBody>
          <a:bodyPr>
            <a:normAutofit/>
          </a:bodyPr>
          <a:lstStyle/>
          <a:p>
            <a:pPr marL="0" lvl="0" indent="0" algn="l">
              <a:buClr>
                <a:srgbClr val="93A299"/>
              </a:buClr>
              <a:buNone/>
            </a:pPr>
            <a:endParaRPr lang="en-US" sz="3000" dirty="0">
              <a:solidFill>
                <a:srgbClr val="292934"/>
              </a:solidFill>
              <a:latin typeface="Times New Roman" pitchFamily="18" charset="0"/>
              <a:cs typeface="Times New Roman" pitchFamily="18" charset="0"/>
            </a:endParaRPr>
          </a:p>
          <a:p>
            <a:pPr marL="0" lvl="0" indent="0" algn="l">
              <a:buClr>
                <a:srgbClr val="93A299"/>
              </a:buClr>
              <a:buNone/>
            </a:pPr>
            <a:r>
              <a:rPr lang="en-US" sz="2800" b="1" dirty="0">
                <a:solidFill>
                  <a:srgbClr val="002060"/>
                </a:solidFill>
                <a:latin typeface="Garamond" pitchFamily="18" charset="0"/>
                <a:cs typeface="Times New Roman" pitchFamily="18" charset="0"/>
              </a:rPr>
              <a:t>Passive transport can happen through 3 different channels ?</a:t>
            </a:r>
          </a:p>
          <a:p>
            <a:pPr marL="0" lvl="0" indent="0" algn="l">
              <a:buClr>
                <a:srgbClr val="93A299"/>
              </a:buClr>
              <a:buNone/>
            </a:pPr>
            <a:r>
              <a:rPr lang="en-US" sz="2800" b="1" dirty="0">
                <a:solidFill>
                  <a:srgbClr val="002060"/>
                </a:solidFill>
                <a:latin typeface="Garamond" pitchFamily="18" charset="0"/>
                <a:cs typeface="Times New Roman" pitchFamily="18" charset="0"/>
              </a:rPr>
              <a:t>1-lipid bilayer (the lipid soluble goes faster because can easily diffuse through a fatty membrane). </a:t>
            </a:r>
          </a:p>
          <a:p>
            <a:pPr marL="0" lvl="0" indent="0" algn="l">
              <a:buClr>
                <a:srgbClr val="93A299"/>
              </a:buClr>
              <a:buNone/>
            </a:pPr>
            <a:endParaRPr lang="en-US" sz="2800" b="1" dirty="0">
              <a:solidFill>
                <a:srgbClr val="002060"/>
              </a:solidFill>
              <a:latin typeface="Garamond" pitchFamily="18" charset="0"/>
              <a:cs typeface="Times New Roman" pitchFamily="18" charset="0"/>
            </a:endParaRPr>
          </a:p>
          <a:p>
            <a:pPr marL="0" lvl="0" indent="0" algn="l">
              <a:buClr>
                <a:srgbClr val="93A299"/>
              </a:buClr>
              <a:buNone/>
            </a:pPr>
            <a:r>
              <a:rPr lang="en-US" sz="2800" b="1" dirty="0">
                <a:solidFill>
                  <a:srgbClr val="002060"/>
                </a:solidFill>
                <a:latin typeface="Garamond" pitchFamily="18" charset="0"/>
                <a:cs typeface="Times New Roman" pitchFamily="18" charset="0"/>
              </a:rPr>
              <a:t>2-pore, channel protein (allows specific substances to enter or leave the cells).</a:t>
            </a:r>
          </a:p>
          <a:p>
            <a:pPr marL="0" lvl="0" indent="0" algn="l">
              <a:buClr>
                <a:srgbClr val="93A299"/>
              </a:buClr>
              <a:buNone/>
            </a:pPr>
            <a:endParaRPr lang="en-US" sz="2800" b="1" dirty="0">
              <a:solidFill>
                <a:srgbClr val="002060"/>
              </a:solidFill>
              <a:latin typeface="Garamond" pitchFamily="18" charset="0"/>
              <a:cs typeface="Times New Roman" pitchFamily="18" charset="0"/>
            </a:endParaRPr>
          </a:p>
          <a:p>
            <a:pPr marL="0" lvl="0" indent="0" algn="l">
              <a:buClr>
                <a:srgbClr val="93A299"/>
              </a:buClr>
              <a:buNone/>
            </a:pPr>
            <a:r>
              <a:rPr lang="en-US" sz="2800" b="1" dirty="0">
                <a:solidFill>
                  <a:srgbClr val="002060"/>
                </a:solidFill>
                <a:latin typeface="Garamond" pitchFamily="18" charset="0"/>
                <a:cs typeface="Times New Roman" pitchFamily="18" charset="0"/>
              </a:rPr>
              <a:t>3-carrier protein (integral proteins have receptors that bind with specific molecules to pass through P.M.).</a:t>
            </a:r>
          </a:p>
        </p:txBody>
      </p:sp>
    </p:spTree>
    <p:extLst>
      <p:ext uri="{BB962C8B-B14F-4D97-AF65-F5344CB8AC3E}">
        <p14:creationId xmlns:p14="http://schemas.microsoft.com/office/powerpoint/2010/main" val="40081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gn="l">
              <a:buNone/>
            </a:pPr>
            <a:endParaRPr lang="en-US" sz="2800" dirty="0">
              <a:latin typeface="Times New Roman"/>
              <a:ea typeface="Times New Roman"/>
            </a:endParaRPr>
          </a:p>
          <a:p>
            <a:pPr marL="0" indent="0" algn="l">
              <a:buNone/>
            </a:pPr>
            <a:r>
              <a:rPr lang="en-US" sz="2800" b="1" dirty="0">
                <a:solidFill>
                  <a:srgbClr val="002060"/>
                </a:solidFill>
                <a:latin typeface="Garamond" pitchFamily="18" charset="0"/>
                <a:ea typeface="Times New Roman"/>
              </a:rPr>
              <a:t>There are four main kinds of passive transport:</a:t>
            </a:r>
          </a:p>
          <a:p>
            <a:pPr marL="0" indent="0" algn="l">
              <a:buNone/>
            </a:pPr>
            <a:endParaRPr lang="en-US" sz="2800" b="1" dirty="0">
              <a:solidFill>
                <a:srgbClr val="002060"/>
              </a:solidFill>
              <a:latin typeface="Garamond" pitchFamily="18" charset="0"/>
              <a:ea typeface="Times New Roman"/>
            </a:endParaRPr>
          </a:p>
          <a:p>
            <a:pPr marL="0" indent="0" algn="l">
              <a:buNone/>
            </a:pPr>
            <a:r>
              <a:rPr lang="en-US" sz="2800" b="1" dirty="0">
                <a:solidFill>
                  <a:srgbClr val="002060"/>
                </a:solidFill>
                <a:latin typeface="Garamond" pitchFamily="18" charset="0"/>
                <a:ea typeface="Times New Roman"/>
              </a:rPr>
              <a:t>Simple or passive diffusion</a:t>
            </a:r>
          </a:p>
          <a:p>
            <a:pPr marL="0" indent="0" algn="l">
              <a:buNone/>
            </a:pPr>
            <a:r>
              <a:rPr lang="en-US" sz="2800" b="1" dirty="0">
                <a:solidFill>
                  <a:srgbClr val="002060"/>
                </a:solidFill>
                <a:latin typeface="Garamond" pitchFamily="18" charset="0"/>
                <a:ea typeface="Times New Roman"/>
              </a:rPr>
              <a:t> </a:t>
            </a:r>
          </a:p>
          <a:p>
            <a:pPr marL="0" indent="0" algn="l">
              <a:buNone/>
            </a:pPr>
            <a:r>
              <a:rPr lang="en-US" sz="2800" b="1" dirty="0">
                <a:solidFill>
                  <a:srgbClr val="002060"/>
                </a:solidFill>
                <a:latin typeface="Garamond" pitchFamily="18" charset="0"/>
                <a:ea typeface="Times New Roman"/>
              </a:rPr>
              <a:t>Facilitated diffusion</a:t>
            </a:r>
          </a:p>
          <a:p>
            <a:pPr marL="0" indent="0" algn="l">
              <a:buNone/>
            </a:pPr>
            <a:r>
              <a:rPr lang="en-US" sz="2800" b="1" dirty="0">
                <a:solidFill>
                  <a:srgbClr val="002060"/>
                </a:solidFill>
                <a:latin typeface="Garamond" pitchFamily="18" charset="0"/>
                <a:ea typeface="Times New Roman"/>
              </a:rPr>
              <a:t> </a:t>
            </a:r>
          </a:p>
          <a:p>
            <a:pPr marL="0" indent="0" algn="l">
              <a:buNone/>
            </a:pPr>
            <a:r>
              <a:rPr lang="en-US" sz="2800" b="1" dirty="0">
                <a:solidFill>
                  <a:srgbClr val="002060"/>
                </a:solidFill>
                <a:latin typeface="Garamond" pitchFamily="18" charset="0"/>
                <a:ea typeface="Times New Roman"/>
              </a:rPr>
              <a:t>Filtration </a:t>
            </a:r>
          </a:p>
          <a:p>
            <a:pPr marL="0" indent="0" algn="l">
              <a:buNone/>
            </a:pPr>
            <a:endParaRPr lang="en-US" sz="2800" b="1" dirty="0">
              <a:solidFill>
                <a:srgbClr val="002060"/>
              </a:solidFill>
              <a:latin typeface="Garamond" pitchFamily="18" charset="0"/>
              <a:ea typeface="Times New Roman"/>
            </a:endParaRPr>
          </a:p>
          <a:p>
            <a:pPr marL="0" indent="0" algn="l">
              <a:buNone/>
            </a:pPr>
            <a:r>
              <a:rPr lang="en-US" sz="2800" b="1" dirty="0">
                <a:solidFill>
                  <a:srgbClr val="002060"/>
                </a:solidFill>
                <a:latin typeface="Garamond" pitchFamily="18" charset="0"/>
                <a:ea typeface="Times New Roman"/>
              </a:rPr>
              <a:t>Osmosis</a:t>
            </a:r>
            <a:endParaRPr lang="ar-IQ" sz="2800" b="1" dirty="0">
              <a:solidFill>
                <a:srgbClr val="002060"/>
              </a:solidFill>
              <a:latin typeface="Garamond" pitchFamily="18" charset="0"/>
            </a:endParaRPr>
          </a:p>
        </p:txBody>
      </p:sp>
    </p:spTree>
    <p:extLst>
      <p:ext uri="{BB962C8B-B14F-4D97-AF65-F5344CB8AC3E}">
        <p14:creationId xmlns:p14="http://schemas.microsoft.com/office/powerpoint/2010/main" val="6028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976664"/>
          </a:xfrm>
        </p:spPr>
        <p:txBody>
          <a:bodyPr>
            <a:normAutofit/>
          </a:bodyPr>
          <a:lstStyle/>
          <a:p>
            <a:pPr marL="0" indent="0" algn="l">
              <a:buNone/>
            </a:pPr>
            <a:r>
              <a:rPr lang="en-US" sz="2800" b="1" dirty="0">
                <a:solidFill>
                  <a:srgbClr val="C00000"/>
                </a:solidFill>
                <a:latin typeface="Garamond" pitchFamily="18" charset="0"/>
                <a:ea typeface="Times New Roman"/>
              </a:rPr>
              <a:t>A-</a:t>
            </a:r>
            <a:r>
              <a:rPr lang="en-US" sz="2800" b="1" dirty="0">
                <a:solidFill>
                  <a:srgbClr val="002060"/>
                </a:solidFill>
                <a:latin typeface="Garamond" pitchFamily="18" charset="0"/>
                <a:ea typeface="Times New Roman"/>
              </a:rPr>
              <a:t> </a:t>
            </a:r>
            <a:r>
              <a:rPr lang="en-US" sz="2800" b="1" dirty="0">
                <a:solidFill>
                  <a:srgbClr val="C00000"/>
                </a:solidFill>
                <a:latin typeface="Garamond" pitchFamily="18" charset="0"/>
                <a:ea typeface="Times New Roman"/>
              </a:rPr>
              <a:t>Passive diffusion</a:t>
            </a:r>
          </a:p>
          <a:p>
            <a:pPr marL="0" indent="0" algn="l">
              <a:buNone/>
            </a:pPr>
            <a:r>
              <a:rPr lang="en-US" sz="2800" b="1" dirty="0">
                <a:solidFill>
                  <a:srgbClr val="002060"/>
                </a:solidFill>
                <a:latin typeface="Garamond" pitchFamily="18" charset="0"/>
                <a:ea typeface="Times New Roman"/>
              </a:rPr>
              <a:t>Is the net movement of material from an area of high concentration to an area with lower concentration </a:t>
            </a:r>
          </a:p>
          <a:p>
            <a:pPr marL="0" indent="0" algn="l">
              <a:buNone/>
            </a:pPr>
            <a:endParaRPr lang="en-US" sz="2800" b="1" dirty="0">
              <a:solidFill>
                <a:srgbClr val="002060"/>
              </a:solidFill>
              <a:latin typeface="Garamond" pitchFamily="18" charset="0"/>
              <a:ea typeface="Times New Roman"/>
            </a:endParaRPr>
          </a:p>
          <a:p>
            <a:pPr marL="0" indent="0" algn="l">
              <a:buNone/>
            </a:pPr>
            <a:r>
              <a:rPr lang="en-US" sz="2800" b="1" dirty="0">
                <a:solidFill>
                  <a:srgbClr val="002060"/>
                </a:solidFill>
                <a:latin typeface="Garamond" pitchFamily="18" charset="0"/>
                <a:ea typeface="Times New Roman"/>
              </a:rPr>
              <a:t>Diffusion will continue until the concentration gradient has been eliminated. </a:t>
            </a:r>
          </a:p>
          <a:p>
            <a:pPr marL="0" indent="0" algn="l">
              <a:buNone/>
            </a:pPr>
            <a:endParaRPr lang="en-US" sz="2800" b="1" dirty="0">
              <a:solidFill>
                <a:srgbClr val="002060"/>
              </a:solidFill>
              <a:latin typeface="Garamond" pitchFamily="18" charset="0"/>
              <a:ea typeface="Times New Roman"/>
            </a:endParaRPr>
          </a:p>
          <a:p>
            <a:pPr marL="0" indent="0" algn="l">
              <a:buNone/>
            </a:pPr>
            <a:r>
              <a:rPr lang="en-US" sz="2800" b="1" dirty="0">
                <a:solidFill>
                  <a:srgbClr val="002060"/>
                </a:solidFill>
                <a:latin typeface="Garamond" pitchFamily="18" charset="0"/>
                <a:ea typeface="Times New Roman"/>
              </a:rPr>
              <a:t>No membrane proteins are involved </a:t>
            </a:r>
          </a:p>
          <a:p>
            <a:pPr marL="0" indent="0" algn="l">
              <a:buNone/>
            </a:pPr>
            <a:endParaRPr lang="en-US" sz="2800" b="1" dirty="0">
              <a:solidFill>
                <a:srgbClr val="002060"/>
              </a:solidFill>
              <a:latin typeface="Garamond" pitchFamily="18" charset="0"/>
              <a:ea typeface="Times New Roman"/>
            </a:endParaRPr>
          </a:p>
          <a:p>
            <a:pPr marL="0" indent="0" algn="l">
              <a:buNone/>
            </a:pPr>
            <a:endParaRPr lang="en-US" sz="3200" b="1" dirty="0">
              <a:solidFill>
                <a:srgbClr val="002060"/>
              </a:solidFill>
              <a:latin typeface="Garamond" pitchFamily="18" charset="0"/>
              <a:ea typeface="Times New Roman"/>
            </a:endParaRPr>
          </a:p>
        </p:txBody>
      </p:sp>
    </p:spTree>
    <p:extLst>
      <p:ext uri="{BB962C8B-B14F-4D97-AF65-F5344CB8AC3E}">
        <p14:creationId xmlns:p14="http://schemas.microsoft.com/office/powerpoint/2010/main" val="23869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1310</TotalTime>
  <Words>1608</Words>
  <Application>Microsoft Office PowerPoint</Application>
  <PresentationFormat>On-screen Show (4:3)</PresentationFormat>
  <Paragraphs>205</Paragraphs>
  <Slides>48</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Garamond</vt:lpstr>
      <vt:lpstr>Times New Roman</vt:lpstr>
      <vt:lpstr>Clarity</vt:lpstr>
      <vt:lpstr>1_Clarity</vt:lpstr>
      <vt:lpstr>University of Basrah College of Medicine/ Department of Human Anatomy First Class Medical Biology   </vt:lpstr>
      <vt:lpstr>Movement of material across plasma membrane</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Receptor  mediated endocytosis</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membrane potential</dc:title>
  <dc:creator>DELL</dc:creator>
  <cp:lastModifiedBy>lenovo.basra@outlook.com</cp:lastModifiedBy>
  <cp:revision>165</cp:revision>
  <dcterms:created xsi:type="dcterms:W3CDTF">2017-11-28T06:04:14Z</dcterms:created>
  <dcterms:modified xsi:type="dcterms:W3CDTF">2024-01-16T17:27:04Z</dcterms:modified>
</cp:coreProperties>
</file>